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900" r:id="rId2"/>
    <p:sldId id="952" r:id="rId3"/>
    <p:sldId id="953" r:id="rId4"/>
    <p:sldId id="954" r:id="rId5"/>
    <p:sldId id="955" r:id="rId6"/>
    <p:sldId id="956" r:id="rId7"/>
    <p:sldId id="957" r:id="rId8"/>
    <p:sldId id="958" r:id="rId9"/>
    <p:sldId id="960" r:id="rId1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6600"/>
    <a:srgbClr val="FFCC99"/>
    <a:srgbClr val="0F4D92"/>
    <a:srgbClr val="C5D1E0"/>
    <a:srgbClr val="F3F3F3"/>
    <a:srgbClr val="FF1D19"/>
    <a:srgbClr val="FF0000"/>
    <a:srgbClr val="808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16"/>
    <p:restoredTop sz="79787"/>
  </p:normalViewPr>
  <p:slideViewPr>
    <p:cSldViewPr snapToGrid="0">
      <p:cViewPr>
        <p:scale>
          <a:sx n="84" d="100"/>
          <a:sy n="84" d="100"/>
        </p:scale>
        <p:origin x="648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600" y="-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fld id="{5721E9F5-F346-4544-A173-003E47FC89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274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effectLst/>
              </a:defRPr>
            </a:lvl1pPr>
          </a:lstStyle>
          <a:p>
            <a:pPr>
              <a:defRPr/>
            </a:pPr>
            <a:fld id="{86487906-38C7-2948-8EF2-63BA3985C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27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ＭＳ Ｐゴシック" pitchFamily="-10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62F50D6-D15D-9D43-8078-CCA5EDDAF389}" type="slidenum">
              <a:rPr lang="en-US" sz="1200" baseline="0"/>
              <a:pPr/>
              <a:t>1</a:t>
            </a:fld>
            <a:endParaRPr lang="en-US" sz="1200" baseline="0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357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1.Complex</a:t>
            </a:r>
            <a:r>
              <a:rPr lang="en-US" baseline="0" dirty="0" smtClean="0"/>
              <a:t>, split programming model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</a:t>
            </a:r>
            <a:r>
              <a:rPr lang="en-US" sz="1200" dirty="0" err="1" smtClean="0"/>
              <a:t>OpenFlow</a:t>
            </a:r>
            <a:r>
              <a:rPr lang="en-US" sz="1200" dirty="0" smtClean="0"/>
              <a:t> is a low level, complex computation model: it does not even support logic negation, and hence needs priority to simulate logic negation, it supports only layer 2 to layer 4, but many decisions may depend on higher layers </a:t>
            </a:r>
            <a:r>
              <a:rPr lang="en-US" baseline="0" dirty="0" smtClean="0"/>
              <a:t>)</a:t>
            </a:r>
            <a:endParaRPr lang="en-US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 smtClean="0"/>
              <a:t>2.Network dynamics(</a:t>
            </a:r>
            <a:r>
              <a:rPr lang="en-US" sz="1200" dirty="0" smtClean="0"/>
              <a:t>Complex manual tracking of execution dependency</a:t>
            </a:r>
            <a:r>
              <a:rPr lang="en-US" sz="1200" baseline="0" dirty="0" smtClean="0"/>
              <a:t> </a:t>
            </a:r>
            <a:r>
              <a:rPr lang="en-US" sz="1200" dirty="0" smtClean="0"/>
              <a:t>Manual cleanup, re-execute)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10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13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7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7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400" dirty="0" smtClean="0"/>
              <a:t>Demo</a:t>
            </a:r>
            <a:r>
              <a:rPr lang="en-US" sz="4400" baseline="0" dirty="0" smtClean="0"/>
              <a:t> explain:</a:t>
            </a:r>
          </a:p>
          <a:p>
            <a:r>
              <a:rPr lang="en-US" sz="4400" baseline="0" dirty="0" smtClean="0"/>
              <a:t>1. </a:t>
            </a:r>
            <a:r>
              <a:rPr lang="en-US" sz="4400" baseline="0" dirty="0" err="1" smtClean="0"/>
              <a:t>WebIDE</a:t>
            </a:r>
            <a:r>
              <a:rPr lang="en-US" sz="4400" baseline="0" dirty="0" smtClean="0"/>
              <a:t> can quick programming with Maple and FAST.</a:t>
            </a:r>
          </a:p>
          <a:p>
            <a:r>
              <a:rPr lang="en-US" sz="4400" baseline="0" dirty="0" smtClean="0"/>
              <a:t>2. Each and every packet can execute by </a:t>
            </a:r>
            <a:r>
              <a:rPr lang="en-US" sz="4400" baseline="0" dirty="0" err="1" smtClean="0"/>
              <a:t>MapleAPP</a:t>
            </a:r>
            <a:r>
              <a:rPr lang="en-US" sz="4400" baseline="0" dirty="0" smtClean="0"/>
              <a:t>.</a:t>
            </a:r>
          </a:p>
          <a:p>
            <a:r>
              <a:rPr lang="en-US" sz="4400" baseline="0" dirty="0" smtClean="0"/>
              <a:t>3. Maple can handle cross-layer </a:t>
            </a:r>
            <a:r>
              <a:rPr lang="en-US" sz="4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programming. </a:t>
            </a:r>
            <a:r>
              <a:rPr lang="en-US" sz="44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Such as : </a:t>
            </a:r>
            <a:r>
              <a:rPr lang="en-US" sz="4400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SrcIP</a:t>
            </a:r>
            <a:r>
              <a:rPr lang="en-US" sz="44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L2,  </a:t>
            </a:r>
            <a:r>
              <a:rPr lang="en-US" sz="4400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GetUri</a:t>
            </a:r>
            <a:r>
              <a:rPr lang="en-US" sz="44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L7.</a:t>
            </a:r>
          </a:p>
          <a:p>
            <a:r>
              <a:rPr lang="en-US" sz="44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 sz="4400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MAple</a:t>
            </a:r>
            <a:r>
              <a:rPr lang="en-US" sz="44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en-US" sz="4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completely south-bound agnostic</a:t>
            </a:r>
            <a:r>
              <a:rPr lang="en-US" sz="4400" baseline="0" dirty="0" smtClean="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  <a:sym typeface="Arial"/>
              </a:rPr>
              <a:t>.</a:t>
            </a:r>
          </a:p>
          <a:p>
            <a:r>
              <a:rPr lang="en-US" sz="4400" baseline="0" dirty="0" smtClean="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  <a:sym typeface="Arial"/>
              </a:rPr>
              <a:t>5. FAST can automatic trace data dependence, If any change, FAST can re-execute the </a:t>
            </a:r>
            <a:r>
              <a:rPr lang="en-US" sz="4400" baseline="0" dirty="0" err="1" smtClean="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  <a:sym typeface="Arial"/>
              </a:rPr>
              <a:t>MapleApp</a:t>
            </a:r>
            <a:r>
              <a:rPr lang="en-US" sz="4400" baseline="0" dirty="0" smtClean="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  <a:sym typeface="Arial"/>
              </a:rPr>
              <a:t>.</a:t>
            </a:r>
          </a:p>
          <a:p>
            <a:r>
              <a:rPr lang="en-US" sz="4400" baseline="0" dirty="0" smtClean="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  <a:sym typeface="Arial"/>
              </a:rPr>
              <a:t>6.Controller can deploy all flow rule and switch flow table.</a:t>
            </a:r>
            <a:endParaRPr lang="en-US" sz="4400" baseline="0" dirty="0" smtClean="0"/>
          </a:p>
          <a:p>
            <a:pPr marL="742950" indent="-742950">
              <a:buAutoNum type="arabicPeriod"/>
            </a:pP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79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7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3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D7EECA-1C83-6C45-83D6-4D079D0FAF5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05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9100" y="76200"/>
            <a:ext cx="2212975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413" y="76200"/>
            <a:ext cx="6491287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140D7-3C71-1742-AEFB-F5B5412C9B00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77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94A1E-3510-F44F-BED8-FBEFB14C5091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197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4B0F64-89EF-7A42-892D-484BAB952423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059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492EE-3409-4449-A1A9-21803391433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70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413" y="990600"/>
            <a:ext cx="4351337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90600"/>
            <a:ext cx="4352925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B7268-F349-8842-B2C6-E5D994E4AE31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5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0BDCD-C9B5-0945-AF7F-3E94AA7ADAC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18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64BDA-7C03-0348-A74F-EE75429B1384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88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B5A099-68A2-044B-9162-510493F6B079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597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41906-1694-444C-9BC0-9D3A13E9E150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2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B2A15-B8E4-7E4F-8BA5-A4DAD477726A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482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144000" cy="804863"/>
          </a:xfrm>
          <a:prstGeom prst="rect">
            <a:avLst/>
          </a:prstGeom>
          <a:solidFill>
            <a:srgbClr val="0F4D92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6874" y="85614"/>
            <a:ext cx="856246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5400" dist="12700" dir="27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5413" y="990600"/>
            <a:ext cx="8856662" cy="5334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149" name="Straight Connector 6"/>
          <p:cNvCxnSpPr>
            <a:cxnSpLocks noChangeShapeType="1"/>
          </p:cNvCxnSpPr>
          <p:nvPr/>
        </p:nvCxnSpPr>
        <p:spPr bwMode="auto">
          <a:xfrm flipV="1">
            <a:off x="0" y="6583363"/>
            <a:ext cx="9144000" cy="17462"/>
          </a:xfrm>
          <a:prstGeom prst="line">
            <a:avLst/>
          </a:prstGeom>
          <a:noFill/>
          <a:ln w="508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7159625" y="6549672"/>
            <a:ext cx="1905000" cy="304800"/>
          </a:xfrm>
          <a:prstGeom prst="rect">
            <a:avLst/>
          </a:prstGeom>
        </p:spPr>
        <p:txBody>
          <a:bodyPr/>
          <a:lstStyle>
            <a:lvl1pPr algn="r" eaLnBrk="0" hangingPunct="0">
              <a:defRPr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28174B04-4DAE-EB42-9616-9AE45265018B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584407" y="6546466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zh-CN" sz="1600" kern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</a:rPr>
              <a:t>SC</a:t>
            </a:r>
            <a:r>
              <a:rPr lang="en-US" sz="1600" kern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</a:rPr>
              <a:t> 201</a:t>
            </a:r>
            <a:r>
              <a:rPr lang="en-US" altLang="zh-CN" sz="1600" kern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</a:rPr>
              <a:t>6</a:t>
            </a:r>
            <a:r>
              <a:rPr lang="en-US" sz="1600" kern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</a:rPr>
              <a:t>@Salt Lake City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3F3F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E7BBD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j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j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06450"/>
            <a:ext cx="9144000" cy="5789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419038"/>
            <a:ext cx="9144000" cy="16319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Toward Super High-Level SDN Programming</a:t>
            </a:r>
            <a:endParaRPr lang="en-US" sz="4000" dirty="0">
              <a:solidFill>
                <a:srgbClr val="800000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44450" y="3397372"/>
            <a:ext cx="7491943" cy="2794000"/>
          </a:xfrm>
          <a:effectLst>
            <a:outerShdw blurRad="25400" dist="12700" dir="2700000" algn="ctr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Yale University</a:t>
            </a:r>
            <a:endParaRPr lang="en-US" altLang="zh-CN" dirty="0"/>
          </a:p>
          <a:p>
            <a:r>
              <a:rPr lang="en-US" altLang="zh-CN" dirty="0" smtClean="0"/>
              <a:t>Nov. 14-17, 2016</a:t>
            </a:r>
          </a:p>
        </p:txBody>
      </p:sp>
    </p:spTree>
    <p:extLst>
      <p:ext uri="{BB962C8B-B14F-4D97-AF65-F5344CB8AC3E}">
        <p14:creationId xmlns:p14="http://schemas.microsoft.com/office/powerpoint/2010/main" val="642566586"/>
      </p:ext>
    </p:extLst>
  </p:cSld>
  <p:clrMapOvr>
    <a:masterClrMapping/>
  </p:clrMapOvr>
  <p:transition advTm="3000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B0F64-89EF-7A42-892D-484BAB95242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Shape 106"/>
          <p:cNvSpPr/>
          <p:nvPr/>
        </p:nvSpPr>
        <p:spPr>
          <a:xfrm>
            <a:off x="4500456" y="3657704"/>
            <a:ext cx="1046410" cy="485775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46866" y="3508825"/>
            <a:ext cx="3541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buSzPct val="25000"/>
            </a:pPr>
            <a:r>
              <a:rPr lang="en-US" dirty="0" err="1"/>
              <a:t>OpenFlow</a:t>
            </a:r>
            <a:r>
              <a:rPr lang="en-US" dirty="0"/>
              <a:t> is a low level, complex computation </a:t>
            </a:r>
            <a:r>
              <a:rPr lang="en-US" dirty="0" smtClean="0"/>
              <a:t>model. However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46881" y="5143525"/>
            <a:ext cx="3290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US" dirty="0"/>
              <a:t>Complex manual tracking of execution dependency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US" dirty="0"/>
              <a:t>Manual cleanup, </a:t>
            </a:r>
            <a:r>
              <a:rPr lang="en-US" dirty="0" smtClean="0"/>
              <a:t>re-execute</a:t>
            </a:r>
            <a:endParaRPr lang="en-US" dirty="0"/>
          </a:p>
        </p:txBody>
      </p:sp>
      <p:sp>
        <p:nvSpPr>
          <p:cNvPr id="18" name="Shape 106"/>
          <p:cNvSpPr/>
          <p:nvPr/>
        </p:nvSpPr>
        <p:spPr>
          <a:xfrm>
            <a:off x="4518393" y="5410643"/>
            <a:ext cx="1128488" cy="485775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0" y="3143433"/>
            <a:ext cx="4418378" cy="2000092"/>
            <a:chOff x="-46403" y="785971"/>
            <a:chExt cx="5638856" cy="401097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403" y="785971"/>
              <a:ext cx="5638856" cy="3810920"/>
            </a:xfrm>
            <a:prstGeom prst="rect">
              <a:avLst/>
            </a:prstGeom>
          </p:spPr>
        </p:pic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1305833" y="4396836"/>
              <a:ext cx="149592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rgbClr val="80000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sz="2000" b="1" dirty="0" smtClean="0">
                  <a:solidFill>
                    <a:srgbClr val="C00000"/>
                  </a:solidFill>
                  <a:latin typeface="Helvetica" panose="020B0604020202020204" pitchFamily="34" charset="0"/>
                </a:rPr>
                <a:t>Data Plane</a:t>
              </a:r>
              <a:endParaRPr lang="en-US" sz="2000" b="1" dirty="0">
                <a:solidFill>
                  <a:srgbClr val="C00000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5" name="TextBox 24"/>
            <p:cNvSpPr txBox="1">
              <a:spLocks noChangeArrowheads="1"/>
            </p:cNvSpPr>
            <p:nvPr/>
          </p:nvSpPr>
          <p:spPr bwMode="auto">
            <a:xfrm>
              <a:off x="483332" y="2162362"/>
              <a:ext cx="1499057" cy="529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rgbClr val="80000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sz="1600" b="1" dirty="0" smtClean="0">
                  <a:solidFill>
                    <a:srgbClr val="C00000"/>
                  </a:solidFill>
                  <a:latin typeface="Helvetica" panose="020B0604020202020204" pitchFamily="34" charset="0"/>
                </a:rPr>
                <a:t>Control Plane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 :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6" name="TextBox 25"/>
            <p:cNvSpPr txBox="1">
              <a:spLocks noChangeArrowheads="1"/>
            </p:cNvSpPr>
            <p:nvPr/>
          </p:nvSpPr>
          <p:spPr bwMode="auto">
            <a:xfrm>
              <a:off x="4102971" y="3571836"/>
              <a:ext cx="87235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rgbClr val="80000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sz="1100" b="1" dirty="0" smtClean="0">
                  <a:solidFill>
                    <a:schemeClr val="accent1">
                      <a:lumMod val="50000"/>
                    </a:schemeClr>
                  </a:solidFill>
                  <a:latin typeface="Helvetica" panose="020B0604020202020204" pitchFamily="34" charset="0"/>
                </a:rPr>
                <a:t>Flow table</a:t>
              </a:r>
              <a:endParaRPr lang="en-US" sz="1100" b="1" dirty="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7" name="TextBox 26"/>
            <p:cNvSpPr txBox="1">
              <a:spLocks noChangeArrowheads="1"/>
            </p:cNvSpPr>
            <p:nvPr/>
          </p:nvSpPr>
          <p:spPr bwMode="auto">
            <a:xfrm>
              <a:off x="3422597" y="2481118"/>
              <a:ext cx="1939458" cy="843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rgbClr val="80000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buNone/>
              </a:pPr>
              <a:r>
                <a:rPr lang="en-US" altLang="zh-TW" dirty="0" err="1" smtClean="0">
                  <a:solidFill>
                    <a:srgbClr val="C00000"/>
                  </a:solidFill>
                </a:rPr>
                <a:t>OpenFlow</a:t>
              </a:r>
              <a:endParaRPr lang="zh-TW" altLang="en-US" b="1" i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702" y="5067701"/>
            <a:ext cx="2212176" cy="1423756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81189" y="771414"/>
            <a:ext cx="9006714" cy="2402886"/>
            <a:chOff x="939800" y="944018"/>
            <a:chExt cx="9893299" cy="4923382"/>
          </a:xfrm>
        </p:grpSpPr>
        <p:sp>
          <p:nvSpPr>
            <p:cNvPr id="32" name="Rectangle 1"/>
            <p:cNvSpPr>
              <a:spLocks noChangeArrowheads="1"/>
            </p:cNvSpPr>
            <p:nvPr/>
          </p:nvSpPr>
          <p:spPr bwMode="auto">
            <a:xfrm>
              <a:off x="2132931" y="1762275"/>
              <a:ext cx="303711" cy="235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en-US" sz="1400"/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939800" y="2485636"/>
              <a:ext cx="9893299" cy="2070161"/>
            </a:xfrm>
            <a:prstGeom prst="rect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>
                <a:defRPr/>
              </a:pPr>
              <a:endParaRPr 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308100" y="3190174"/>
              <a:ext cx="1374589" cy="806823"/>
            </a:xfrm>
            <a:prstGeom prst="rect">
              <a:avLst/>
            </a:prstGeom>
            <a:gradFill rotWithShape="1">
              <a:gsLst>
                <a:gs pos="0">
                  <a:srgbClr val="9E9273">
                    <a:tint val="100000"/>
                    <a:shade val="100000"/>
                    <a:satMod val="130000"/>
                  </a:srgbClr>
                </a:gs>
                <a:gs pos="100000">
                  <a:srgbClr val="9E9273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tIns="18288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aseline="0" dirty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Network</a:t>
              </a:r>
              <a:br>
                <a:rPr lang="en-US" sz="1200" baseline="0" dirty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</a:br>
              <a:r>
                <a:rPr lang="en-US" sz="1200" baseline="0" dirty="0" smtClean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State</a:t>
              </a:r>
              <a:endParaRPr lang="en-US" sz="1200" kern="0" baseline="0" dirty="0">
                <a:solidFill>
                  <a:srgbClr val="000090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759704" y="3217787"/>
              <a:ext cx="1165411" cy="808144"/>
            </a:xfrm>
            <a:prstGeom prst="rect">
              <a:avLst/>
            </a:prstGeom>
            <a:gradFill rotWithShape="1">
              <a:gsLst>
                <a:gs pos="0">
                  <a:srgbClr val="9E9273">
                    <a:tint val="100000"/>
                    <a:shade val="100000"/>
                    <a:satMod val="130000"/>
                  </a:srgbClr>
                </a:gs>
                <a:gs pos="100000">
                  <a:srgbClr val="9E9273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tIns="18288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 baseline="0" dirty="0" smtClean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Net Elem</a:t>
              </a:r>
              <a:r>
                <a:rPr lang="en-US" altLang="zh-CN" sz="1050" baseline="0" dirty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/>
              </a:r>
              <a:br>
                <a:rPr lang="en-US" altLang="zh-CN" sz="1050" baseline="0" dirty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</a:br>
              <a:r>
                <a:rPr lang="en-US" altLang="zh-CN" sz="1050" baseline="0" dirty="0" err="1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Datapath</a:t>
              </a:r>
              <a:endParaRPr lang="en-US" sz="1050" kern="0" baseline="0" dirty="0">
                <a:solidFill>
                  <a:srgbClr val="000090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838438" y="3193162"/>
              <a:ext cx="1577426" cy="806823"/>
            </a:xfrm>
            <a:prstGeom prst="rect">
              <a:avLst/>
            </a:prstGeom>
            <a:gradFill rotWithShape="1">
              <a:gsLst>
                <a:gs pos="0">
                  <a:srgbClr val="9E9273">
                    <a:tint val="100000"/>
                    <a:shade val="100000"/>
                    <a:satMod val="130000"/>
                  </a:srgbClr>
                </a:gs>
                <a:gs pos="100000">
                  <a:srgbClr val="9E9273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tIns="18288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aseline="0" dirty="0" smtClean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Declarative Policy</a:t>
              </a:r>
              <a:endParaRPr lang="en-US" sz="1200" kern="0" baseline="0" dirty="0">
                <a:solidFill>
                  <a:srgbClr val="000090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7580408" y="2938415"/>
              <a:ext cx="2913529" cy="1359647"/>
            </a:xfrm>
            <a:prstGeom prst="rect">
              <a:avLst/>
            </a:prstGeom>
            <a:noFill/>
            <a:ln w="9525" cap="flat" cmpd="sng" algn="ctr">
              <a:solidFill>
                <a:srgbClr val="F79646">
                  <a:lumMod val="50000"/>
                </a:srgb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>
                <a:defRPr/>
              </a:pPr>
              <a:endParaRPr 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206502" y="2954104"/>
              <a:ext cx="3309668" cy="1359647"/>
            </a:xfrm>
            <a:prstGeom prst="rect">
              <a:avLst/>
            </a:prstGeom>
            <a:noFill/>
            <a:ln w="9525" cap="flat" cmpd="sng" algn="ctr">
              <a:solidFill>
                <a:srgbClr val="F79646">
                  <a:lumMod val="50000"/>
                </a:srgb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>
                <a:defRPr/>
              </a:pPr>
              <a:endParaRPr 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152222" y="3220775"/>
              <a:ext cx="1165411" cy="808144"/>
            </a:xfrm>
            <a:prstGeom prst="rect">
              <a:avLst/>
            </a:prstGeom>
            <a:gradFill rotWithShape="1">
              <a:gsLst>
                <a:gs pos="0">
                  <a:srgbClr val="9E9273">
                    <a:tint val="100000"/>
                    <a:shade val="100000"/>
                    <a:satMod val="130000"/>
                  </a:srgbClr>
                </a:gs>
                <a:gs pos="100000">
                  <a:srgbClr val="9E9273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tIns="18288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 baseline="0" dirty="0" smtClean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Net Elem</a:t>
              </a:r>
              <a:r>
                <a:rPr lang="en-US" altLang="zh-CN" sz="1050" baseline="0" dirty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/>
              </a:r>
              <a:br>
                <a:rPr lang="en-US" altLang="zh-CN" sz="1050" baseline="0" dirty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</a:br>
              <a:r>
                <a:rPr lang="en-US" altLang="zh-CN" sz="1050" baseline="0" dirty="0" err="1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Datapath</a:t>
              </a:r>
              <a:endParaRPr lang="en-US" sz="1050" kern="0" baseline="0" dirty="0">
                <a:solidFill>
                  <a:srgbClr val="000090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079429" y="4073197"/>
              <a:ext cx="4168971" cy="1184603"/>
              <a:chOff x="697371" y="4358342"/>
              <a:chExt cx="4168971" cy="1184603"/>
            </a:xfrm>
          </p:grpSpPr>
          <p:cxnSp>
            <p:nvCxnSpPr>
              <p:cNvPr id="55" name="Straight Arrow Connector 54"/>
              <p:cNvCxnSpPr/>
              <p:nvPr/>
            </p:nvCxnSpPr>
            <p:spPr bwMode="auto">
              <a:xfrm flipH="1" flipV="1">
                <a:off x="697371" y="4358342"/>
                <a:ext cx="2492571" cy="1184603"/>
              </a:xfrm>
              <a:prstGeom prst="straightConnector1">
                <a:avLst/>
              </a:prstGeom>
              <a:solidFill>
                <a:srgbClr val="4F81BD"/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  <p:cxnSp>
            <p:nvCxnSpPr>
              <p:cNvPr id="56" name="Straight Arrow Connector 55"/>
              <p:cNvCxnSpPr/>
              <p:nvPr/>
            </p:nvCxnSpPr>
            <p:spPr bwMode="auto">
              <a:xfrm flipH="1" flipV="1">
                <a:off x="1117218" y="4358342"/>
                <a:ext cx="3749124" cy="1184603"/>
              </a:xfrm>
              <a:prstGeom prst="straightConnector1">
                <a:avLst/>
              </a:prstGeom>
              <a:solidFill>
                <a:srgbClr val="4F81BD"/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</p:grpSp>
        <p:grpSp>
          <p:nvGrpSpPr>
            <p:cNvPr id="41" name="Group 40"/>
            <p:cNvGrpSpPr/>
            <p:nvPr/>
          </p:nvGrpSpPr>
          <p:grpSpPr>
            <a:xfrm>
              <a:off x="5134403" y="4025931"/>
              <a:ext cx="4600525" cy="1359649"/>
              <a:chOff x="2231992" y="4311074"/>
              <a:chExt cx="6120877" cy="1289563"/>
            </a:xfrm>
          </p:grpSpPr>
          <p:cxnSp>
            <p:nvCxnSpPr>
              <p:cNvPr id="53" name="Straight Arrow Connector 52"/>
              <p:cNvCxnSpPr/>
              <p:nvPr/>
            </p:nvCxnSpPr>
            <p:spPr bwMode="auto">
              <a:xfrm flipH="1">
                <a:off x="2231992" y="4311074"/>
                <a:ext cx="4268168" cy="1289563"/>
              </a:xfrm>
              <a:prstGeom prst="straightConnector1">
                <a:avLst/>
              </a:prstGeom>
              <a:solidFill>
                <a:srgbClr val="4F81BD"/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  <p:cxnSp>
            <p:nvCxnSpPr>
              <p:cNvPr id="54" name="Straight Arrow Connector 53"/>
              <p:cNvCxnSpPr/>
              <p:nvPr/>
            </p:nvCxnSpPr>
            <p:spPr bwMode="auto">
              <a:xfrm flipH="1">
                <a:off x="4638083" y="4313909"/>
                <a:ext cx="3714786" cy="1286728"/>
              </a:xfrm>
              <a:prstGeom prst="straightConnector1">
                <a:avLst/>
              </a:prstGeom>
              <a:solidFill>
                <a:srgbClr val="4F81BD"/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</p:grpSp>
        <p:grpSp>
          <p:nvGrpSpPr>
            <p:cNvPr id="42" name="Group 41"/>
            <p:cNvGrpSpPr/>
            <p:nvPr/>
          </p:nvGrpSpPr>
          <p:grpSpPr>
            <a:xfrm>
              <a:off x="2242451" y="1044078"/>
              <a:ext cx="1327685" cy="2199336"/>
              <a:chOff x="1724785" y="1638130"/>
              <a:chExt cx="1327685" cy="2199336"/>
            </a:xfrm>
          </p:grpSpPr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4785" y="1638130"/>
                <a:ext cx="1170046" cy="921687"/>
              </a:xfrm>
              <a:prstGeom prst="rect">
                <a:avLst/>
              </a:prstGeom>
            </p:spPr>
          </p:pic>
          <p:cxnSp>
            <p:nvCxnSpPr>
              <p:cNvPr id="52" name="Straight Arrow Connector 51"/>
              <p:cNvCxnSpPr/>
              <p:nvPr/>
            </p:nvCxnSpPr>
            <p:spPr bwMode="auto">
              <a:xfrm>
                <a:off x="2424108" y="2559817"/>
                <a:ext cx="628362" cy="1277649"/>
              </a:xfrm>
              <a:prstGeom prst="straightConnector1">
                <a:avLst/>
              </a:prstGeom>
              <a:solidFill>
                <a:srgbClr val="4F81BD"/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</p:grpSp>
        <p:sp>
          <p:nvSpPr>
            <p:cNvPr id="43" name="Rectangle 42"/>
            <p:cNvSpPr/>
            <p:nvPr/>
          </p:nvSpPr>
          <p:spPr>
            <a:xfrm>
              <a:off x="1055255" y="2463801"/>
              <a:ext cx="3402743" cy="3400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baseline="0" dirty="0">
                  <a:solidFill>
                    <a:sysClr val="windowText" lastClr="000000"/>
                  </a:solidFill>
                </a:rPr>
                <a:t>logically centralized </a:t>
              </a:r>
              <a:r>
                <a:rPr lang="en-US" sz="1200" kern="0" baseline="0" dirty="0" smtClean="0">
                  <a:solidFill>
                    <a:sysClr val="windowText" lastClr="000000"/>
                  </a:solidFill>
                </a:rPr>
                <a:t>data </a:t>
              </a:r>
              <a:r>
                <a:rPr lang="en-US" sz="1200" kern="0" baseline="0" dirty="0">
                  <a:solidFill>
                    <a:sysClr val="windowText" lastClr="000000"/>
                  </a:solidFill>
                </a:rPr>
                <a:t>store</a:t>
              </a: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075268" y="1044076"/>
              <a:ext cx="3544732" cy="1927723"/>
              <a:chOff x="3276600" y="1581741"/>
              <a:chExt cx="2819400" cy="1390059"/>
            </a:xfrm>
          </p:grpSpPr>
          <p:cxnSp>
            <p:nvCxnSpPr>
              <p:cNvPr id="48" name="Straight Arrow Connector 47"/>
              <p:cNvCxnSpPr/>
              <p:nvPr/>
            </p:nvCxnSpPr>
            <p:spPr bwMode="auto">
              <a:xfrm flipV="1">
                <a:off x="3276600" y="2206362"/>
                <a:ext cx="1123809" cy="765438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cxnSp>
            <p:nvCxnSpPr>
              <p:cNvPr id="49" name="Straight Arrow Connector 48"/>
              <p:cNvCxnSpPr/>
              <p:nvPr/>
            </p:nvCxnSpPr>
            <p:spPr bwMode="auto">
              <a:xfrm>
                <a:off x="4875089" y="2193534"/>
                <a:ext cx="1220911" cy="778266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50" name="AutoShape 1"/>
              <p:cNvSpPr>
                <a:spLocks/>
              </p:cNvSpPr>
              <p:nvPr/>
            </p:nvSpPr>
            <p:spPr bwMode="auto">
              <a:xfrm>
                <a:off x="3581016" y="1581741"/>
                <a:ext cx="2286768" cy="688033"/>
              </a:xfrm>
              <a:prstGeom prst="roundRect">
                <a:avLst>
                  <a:gd name="adj" fmla="val 15787"/>
                </a:avLst>
              </a:prstGeom>
              <a:solidFill>
                <a:schemeClr val="accent6">
                  <a:lumMod val="75000"/>
                </a:schemeClr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en-US" sz="1400" baseline="0" dirty="0" smtClean="0"/>
                  <a:t>programming to fill the gap</a:t>
                </a:r>
                <a:endParaRPr lang="en-US" sz="1400" baseline="0" dirty="0"/>
              </a:p>
            </p:txBody>
          </p:sp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77200" y="944018"/>
              <a:ext cx="2133600" cy="134198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400" y="5257800"/>
              <a:ext cx="1445692" cy="6096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7108" y="5257800"/>
              <a:ext cx="1445692" cy="609600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108616" y="2780945"/>
            <a:ext cx="1458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Challenge1: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22722" y="5407384"/>
            <a:ext cx="162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Challenge</a:t>
            </a:r>
            <a:r>
              <a:rPr lang="en-US" baseline="0" smtClean="0"/>
              <a:t> </a:t>
            </a:r>
            <a:r>
              <a:rPr lang="en-US" smtClean="0"/>
              <a:t>2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96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>
        <p:split orient="vert"/>
      </p:transition>
    </mc:Choice>
    <mc:Fallback>
      <p:transition spd="slow" advTm="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7" grpId="0"/>
      <p:bldP spid="18" grpId="0" animBg="1"/>
      <p:bldP spid="59" grpId="0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S</a:t>
            </a:r>
            <a:r>
              <a:rPr lang="en-US" dirty="0" smtClean="0"/>
              <a:t>olution(</a:t>
            </a:r>
            <a:r>
              <a:rPr lang="en-US" sz="2800" dirty="0" smtClean="0"/>
              <a:t>New SDN Programming Tools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3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21793" y="996177"/>
            <a:ext cx="3523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Old SDN </a:t>
            </a:r>
            <a:r>
              <a:rPr lang="en-US" dirty="0" smtClean="0"/>
              <a:t>programming Modal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924168" y="890465"/>
            <a:ext cx="4219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altLang="zh-CN" dirty="0" smtClean="0"/>
              <a:t>Super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High-level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SDN programming Modal</a:t>
            </a:r>
            <a:endParaRPr lang="en-US" altLang="zh-CN" dirty="0"/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29518" y="1490153"/>
            <a:ext cx="3799851" cy="4092532"/>
            <a:chOff x="429518" y="1490153"/>
            <a:chExt cx="3799851" cy="4092532"/>
          </a:xfrm>
        </p:grpSpPr>
        <p:grpSp>
          <p:nvGrpSpPr>
            <p:cNvPr id="35" name="Group 34"/>
            <p:cNvGrpSpPr/>
            <p:nvPr/>
          </p:nvGrpSpPr>
          <p:grpSpPr>
            <a:xfrm>
              <a:off x="429518" y="1490153"/>
              <a:ext cx="3799851" cy="4092532"/>
              <a:chOff x="429518" y="1569573"/>
              <a:chExt cx="8320683" cy="4288301"/>
            </a:xfrm>
          </p:grpSpPr>
          <p:sp>
            <p:nvSpPr>
              <p:cNvPr id="36" name="AutoShape 1"/>
              <p:cNvSpPr>
                <a:spLocks/>
              </p:cNvSpPr>
              <p:nvPr/>
            </p:nvSpPr>
            <p:spPr bwMode="auto">
              <a:xfrm>
                <a:off x="2565646" y="5203057"/>
                <a:ext cx="5808073" cy="654817"/>
              </a:xfrm>
              <a:prstGeom prst="roundRect">
                <a:avLst>
                  <a:gd name="adj" fmla="val 15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sz="1400" baseline="0" dirty="0" err="1" smtClean="0">
                    <a:cs typeface="Helvetica Neue Light" charset="0"/>
                  </a:rPr>
                  <a:t>Openflow</a:t>
                </a:r>
                <a:r>
                  <a:rPr lang="en-US" sz="1400" baseline="0" dirty="0" smtClean="0">
                    <a:cs typeface="Helvetica Neue Light" charset="0"/>
                  </a:rPr>
                  <a:t> Switches</a:t>
                </a:r>
                <a:endParaRPr lang="en-US" sz="1400" baseline="0" dirty="0">
                  <a:cs typeface="Helvetica Neue Light" charset="0"/>
                </a:endParaRPr>
              </a:p>
            </p:txBody>
          </p:sp>
          <p:sp>
            <p:nvSpPr>
              <p:cNvPr id="37" name="Rectangle 2"/>
              <p:cNvSpPr>
                <a:spLocks/>
              </p:cNvSpPr>
              <p:nvPr/>
            </p:nvSpPr>
            <p:spPr bwMode="auto">
              <a:xfrm>
                <a:off x="714374" y="2434201"/>
                <a:ext cx="1450019" cy="261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/>
              <a:p>
                <a:r>
                  <a:rPr lang="en-US" sz="1200" b="1" baseline="0" dirty="0" smtClean="0">
                    <a:solidFill>
                      <a:schemeClr val="tx1"/>
                    </a:solidFill>
                    <a:latin typeface="Helvetica Neue" charset="0"/>
                    <a:ea typeface="ＭＳ Ｐゴシック" charset="0"/>
                    <a:cs typeface="Helvetica Neue" charset="0"/>
                    <a:sym typeface="Helvetica Neue" charset="0"/>
                  </a:rPr>
                  <a:t>Ops Level</a:t>
                </a:r>
                <a:endParaRPr lang="en-US" sz="1200" b="1" baseline="0" dirty="0">
                  <a:solidFill>
                    <a:schemeClr val="tx1"/>
                  </a:solidFill>
                  <a:latin typeface="Helvetica Neue" charset="0"/>
                  <a:ea typeface="ＭＳ Ｐゴシック" charset="0"/>
                  <a:cs typeface="Helvetica Neue" charset="0"/>
                  <a:sym typeface="Helvetica Neue" charset="0"/>
                </a:endParaRPr>
              </a:p>
            </p:txBody>
          </p:sp>
          <p:sp>
            <p:nvSpPr>
              <p:cNvPr id="38" name="Rectangle 3"/>
              <p:cNvSpPr>
                <a:spLocks/>
              </p:cNvSpPr>
              <p:nvPr/>
            </p:nvSpPr>
            <p:spPr bwMode="auto">
              <a:xfrm>
                <a:off x="456309" y="4796402"/>
                <a:ext cx="2272228" cy="261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/>
              <a:p>
                <a:r>
                  <a:rPr lang="en-US" sz="1200" b="1" baseline="0">
                    <a:solidFill>
                      <a:schemeClr val="tx1"/>
                    </a:solidFill>
                    <a:latin typeface="Helvetica Neue" charset="0"/>
                    <a:ea typeface="ＭＳ Ｐゴシック" charset="0"/>
                    <a:cs typeface="Helvetica Neue" charset="0"/>
                    <a:sym typeface="Helvetica Neue" charset="0"/>
                  </a:rPr>
                  <a:t>Under the hood</a:t>
                </a:r>
              </a:p>
            </p:txBody>
          </p:sp>
          <p:sp>
            <p:nvSpPr>
              <p:cNvPr id="39" name="AutoShape 4"/>
              <p:cNvSpPr>
                <a:spLocks/>
              </p:cNvSpPr>
              <p:nvPr/>
            </p:nvSpPr>
            <p:spPr bwMode="auto">
              <a:xfrm>
                <a:off x="2511224" y="4048125"/>
                <a:ext cx="5862495" cy="699492"/>
              </a:xfrm>
              <a:prstGeom prst="roundRect">
                <a:avLst>
                  <a:gd name="adj" fmla="val 15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sz="1400" baseline="0" dirty="0" smtClean="0">
                    <a:cs typeface="Helvetica Neue Light" charset="0"/>
                  </a:rPr>
                  <a:t>Controller</a:t>
                </a:r>
                <a:endParaRPr lang="en-US" sz="1400" baseline="0" dirty="0">
                  <a:cs typeface="Helvetica Neue Light" charset="0"/>
                </a:endParaRPr>
              </a:p>
            </p:txBody>
          </p:sp>
          <p:sp>
            <p:nvSpPr>
              <p:cNvPr id="40" name="AutoShape 5"/>
              <p:cNvSpPr>
                <a:spLocks/>
              </p:cNvSpPr>
              <p:nvPr/>
            </p:nvSpPr>
            <p:spPr bwMode="auto">
              <a:xfrm>
                <a:off x="2511226" y="1569573"/>
                <a:ext cx="5875381" cy="1629740"/>
              </a:xfrm>
              <a:prstGeom prst="roundRect">
                <a:avLst>
                  <a:gd name="adj" fmla="val 7352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/>
              <a:lstStyle/>
              <a:p>
                <a:endParaRPr lang="en-US" sz="1400" baseline="0"/>
              </a:p>
            </p:txBody>
          </p:sp>
          <p:sp>
            <p:nvSpPr>
              <p:cNvPr id="41" name="Rectangle 6"/>
              <p:cNvSpPr>
                <a:spLocks/>
              </p:cNvSpPr>
              <p:nvPr/>
            </p:nvSpPr>
            <p:spPr bwMode="auto">
              <a:xfrm>
                <a:off x="2600351" y="1601413"/>
                <a:ext cx="5236553" cy="451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0" tIns="0" rIns="0" bIns="0" anchor="b">
                <a:spAutoFit/>
              </a:bodyPr>
              <a:lstStyle/>
              <a:p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User:</a:t>
                </a:r>
              </a:p>
              <a:p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Step </a:t>
                </a:r>
                <a:r>
                  <a:rPr lang="en-US" sz="1400" baseline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1. Make Decisions</a:t>
                </a:r>
              </a:p>
            </p:txBody>
          </p:sp>
          <p:sp>
            <p:nvSpPr>
              <p:cNvPr id="42" name="Rectangle 7"/>
              <p:cNvSpPr>
                <a:spLocks/>
              </p:cNvSpPr>
              <p:nvPr/>
            </p:nvSpPr>
            <p:spPr bwMode="auto">
              <a:xfrm>
                <a:off x="2598901" y="2036111"/>
                <a:ext cx="5728809" cy="902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0" tIns="0" rIns="0" bIns="0" anchor="b">
                <a:spAutoFit/>
              </a:bodyPr>
              <a:lstStyle/>
              <a:p>
                <a:r>
                  <a:rPr lang="en-US" sz="1400" baseline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Step 2. </a:t>
                </a:r>
                <a:r>
                  <a:rPr lang="en-US" sz="1400" baseline="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Manual </a:t>
                </a:r>
                <a:r>
                  <a:rPr lang="en-US" altLang="zh-CN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G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enerate Rules</a:t>
                </a:r>
              </a:p>
              <a:p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Step 3. </a:t>
                </a:r>
                <a:r>
                  <a:rPr lang="en-US" sz="1400" baseline="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Manual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 </a:t>
                </a:r>
                <a:r>
                  <a:rPr lang="en-US" altLang="zh-CN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T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rack </a:t>
                </a:r>
                <a:r>
                  <a:rPr lang="en-US" sz="1400" baseline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N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etwork </a:t>
                </a:r>
                <a:r>
                  <a:rPr lang="en-US" sz="1400" baseline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S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tate with Event-Driven. </a:t>
                </a:r>
                <a:r>
                  <a:rPr lang="en-US" sz="1400" baseline="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Manual 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Cleanup and re-execute.</a:t>
                </a:r>
                <a:endParaRPr lang="en-US" sz="1400" baseline="0" dirty="0">
                  <a:effectLst>
                    <a:outerShdw blurRad="38100" dist="38100" dir="2700000" algn="tl">
                      <a:srgbClr val="DDDDDD"/>
                    </a:outerShdw>
                  </a:effectLst>
                  <a:cs typeface="Helvetica Neue Light" charset="0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714375" y="4695825"/>
                <a:ext cx="7144" cy="9525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200" baseline="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rot="10800000" flipH="1">
                <a:off x="429518" y="3637360"/>
                <a:ext cx="8320683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200"/>
              </a:p>
            </p:txBody>
          </p:sp>
        </p:grpSp>
        <p:sp>
          <p:nvSpPr>
            <p:cNvPr id="62" name="Down Arrow 61"/>
            <p:cNvSpPr/>
            <p:nvPr/>
          </p:nvSpPr>
          <p:spPr bwMode="auto">
            <a:xfrm>
              <a:off x="2438847" y="3037439"/>
              <a:ext cx="228599" cy="818116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63" name="Down Arrow 62"/>
            <p:cNvSpPr/>
            <p:nvPr/>
          </p:nvSpPr>
          <p:spPr bwMode="auto">
            <a:xfrm>
              <a:off x="2438846" y="4538237"/>
              <a:ext cx="228600" cy="463348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78990" y="3255602"/>
              <a:ext cx="202941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GAP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324095" y="1450992"/>
            <a:ext cx="4705605" cy="4163996"/>
            <a:chOff x="4324095" y="1450992"/>
            <a:chExt cx="4705605" cy="4163996"/>
          </a:xfrm>
        </p:grpSpPr>
        <p:grpSp>
          <p:nvGrpSpPr>
            <p:cNvPr id="8" name="Group 7"/>
            <p:cNvGrpSpPr/>
            <p:nvPr/>
          </p:nvGrpSpPr>
          <p:grpSpPr>
            <a:xfrm>
              <a:off x="4324095" y="1450992"/>
              <a:ext cx="4705605" cy="4163996"/>
              <a:chOff x="4324095" y="1450992"/>
              <a:chExt cx="4705605" cy="2349483"/>
            </a:xfrm>
          </p:grpSpPr>
          <p:sp>
            <p:nvSpPr>
              <p:cNvPr id="46" name="AutoShape 1"/>
              <p:cNvSpPr>
                <a:spLocks/>
              </p:cNvSpPr>
              <p:nvPr/>
            </p:nvSpPr>
            <p:spPr bwMode="auto">
              <a:xfrm>
                <a:off x="5947779" y="1450992"/>
                <a:ext cx="2945229" cy="497107"/>
              </a:xfrm>
              <a:prstGeom prst="roundRect">
                <a:avLst>
                  <a:gd name="adj" fmla="val 15787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/>
              <a:lstStyle/>
              <a:p>
                <a:endParaRPr lang="en-US" sz="1400" baseline="0"/>
              </a:p>
            </p:txBody>
          </p:sp>
          <p:sp>
            <p:nvSpPr>
              <p:cNvPr id="47" name="Rectangle 2"/>
              <p:cNvSpPr>
                <a:spLocks/>
              </p:cNvSpPr>
              <p:nvPr/>
            </p:nvSpPr>
            <p:spPr bwMode="auto">
              <a:xfrm>
                <a:off x="6066914" y="1516711"/>
                <a:ext cx="2653788" cy="243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0" tIns="0" rIns="0" bIns="0" anchor="b">
                <a:spAutoFit/>
              </a:bodyPr>
              <a:lstStyle/>
              <a:p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User</a:t>
                </a:r>
                <a:r>
                  <a:rPr lang="en-US" sz="1400" baseline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: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 Make Decisions in </a:t>
                </a:r>
                <a:r>
                  <a:rPr lang="en-US" sz="1400" baseline="0" dirty="0" err="1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WebIDE</a:t>
                </a:r>
                <a:r>
                  <a:rPr lang="en-US" sz="1400" baseline="0" dirty="0" smtClean="0"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 with Java</a:t>
                </a:r>
                <a:endParaRPr lang="en-US" sz="1400" baseline="0" dirty="0">
                  <a:effectLst>
                    <a:outerShdw blurRad="38100" dist="38100" dir="2700000" algn="tl">
                      <a:srgbClr val="DDDDDD"/>
                    </a:outerShdw>
                  </a:effectLst>
                  <a:cs typeface="Helvetica Neue Light" charset="0"/>
                </a:endParaRPr>
              </a:p>
            </p:txBody>
          </p:sp>
          <p:sp>
            <p:nvSpPr>
              <p:cNvPr id="48" name="AutoShape 3"/>
              <p:cNvSpPr>
                <a:spLocks/>
              </p:cNvSpPr>
              <p:nvPr/>
            </p:nvSpPr>
            <p:spPr bwMode="auto">
              <a:xfrm>
                <a:off x="5947780" y="2268173"/>
                <a:ext cx="2945228" cy="279572"/>
              </a:xfrm>
              <a:prstGeom prst="roundRect">
                <a:avLst>
                  <a:gd name="adj" fmla="val 15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/>
              <a:lstStyle/>
              <a:p>
                <a:endParaRPr lang="en-US" sz="1400" baseline="0"/>
              </a:p>
            </p:txBody>
          </p:sp>
          <p:sp>
            <p:nvSpPr>
              <p:cNvPr id="49" name="AutoShape 4"/>
              <p:cNvSpPr>
                <a:spLocks/>
              </p:cNvSpPr>
              <p:nvPr/>
            </p:nvSpPr>
            <p:spPr bwMode="auto">
              <a:xfrm>
                <a:off x="5947780" y="3429644"/>
                <a:ext cx="2945228" cy="370831"/>
              </a:xfrm>
              <a:prstGeom prst="roundRect">
                <a:avLst>
                  <a:gd name="adj" fmla="val 15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sz="1400" baseline="0" dirty="0" err="1" smtClean="0">
                    <a:cs typeface="Helvetica Neue Light" charset="0"/>
                  </a:rPr>
                  <a:t>Openflow</a:t>
                </a:r>
                <a:r>
                  <a:rPr lang="en-US" sz="1400" baseline="0" dirty="0" smtClean="0">
                    <a:cs typeface="Helvetica Neue Light" charset="0"/>
                  </a:rPr>
                  <a:t> </a:t>
                </a:r>
                <a:r>
                  <a:rPr lang="en-US" sz="1400" baseline="0" dirty="0">
                    <a:cs typeface="Helvetica Neue Light" charset="0"/>
                  </a:rPr>
                  <a:t>Switches</a:t>
                </a:r>
              </a:p>
            </p:txBody>
          </p:sp>
          <p:sp>
            <p:nvSpPr>
              <p:cNvPr id="50" name="AutoShape 5"/>
              <p:cNvSpPr>
                <a:spLocks/>
              </p:cNvSpPr>
              <p:nvPr/>
            </p:nvSpPr>
            <p:spPr bwMode="auto">
              <a:xfrm>
                <a:off x="5947780" y="2829998"/>
                <a:ext cx="2945228" cy="373949"/>
              </a:xfrm>
              <a:prstGeom prst="roundRect">
                <a:avLst>
                  <a:gd name="adj" fmla="val 15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sz="1400" baseline="0" dirty="0" smtClean="0">
                    <a:cs typeface="Helvetica Neue Light" charset="0"/>
                  </a:rPr>
                  <a:t>FAST: </a:t>
                </a:r>
                <a:r>
                  <a:rPr lang="en-US" sz="1400" baseline="0" dirty="0">
                    <a:solidFill>
                      <a:srgbClr val="FF0000"/>
                    </a:solidFill>
                    <a:cs typeface="Helvetica Neue Light" charset="0"/>
                  </a:rPr>
                  <a:t>Automatic</a:t>
                </a:r>
                <a:r>
                  <a:rPr lang="en-US" sz="1400" baseline="0" dirty="0">
                    <a:cs typeface="Helvetica Neue Light" charset="0"/>
                  </a:rPr>
                  <a:t> track data </a:t>
                </a:r>
                <a:r>
                  <a:rPr lang="en-US" sz="1400" baseline="0" dirty="0" smtClean="0">
                    <a:cs typeface="Helvetica Neue Light" charset="0"/>
                  </a:rPr>
                  <a:t>dependence &amp; re-execute</a:t>
                </a:r>
                <a:endParaRPr lang="en-US" sz="1400" baseline="0" dirty="0">
                  <a:cs typeface="Helvetica Neue Light" charset="0"/>
                </a:endParaRPr>
              </a:p>
            </p:txBody>
          </p:sp>
          <p:sp>
            <p:nvSpPr>
              <p:cNvPr id="51" name="Rectangle 50"/>
              <p:cNvSpPr>
                <a:spLocks/>
              </p:cNvSpPr>
              <p:nvPr/>
            </p:nvSpPr>
            <p:spPr bwMode="auto">
              <a:xfrm>
                <a:off x="6043944" y="2326408"/>
                <a:ext cx="2676758" cy="1215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/>
              <a:p>
                <a:r>
                  <a:rPr lang="en-US" sz="1400" baseline="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Maple: </a:t>
                </a:r>
                <a:r>
                  <a:rPr lang="en-US" sz="1400" baseline="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Automatic</a:t>
                </a:r>
                <a:r>
                  <a:rPr lang="en-US" sz="1400" baseline="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 </a:t>
                </a:r>
                <a:r>
                  <a:rPr lang="en-US" sz="1400" baseline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cs typeface="Helvetica Neue Light" charset="0"/>
                  </a:rPr>
                  <a:t>Generate Rules</a:t>
                </a:r>
              </a:p>
            </p:txBody>
          </p:sp>
          <p:sp>
            <p:nvSpPr>
              <p:cNvPr id="52" name="Line 8"/>
              <p:cNvSpPr>
                <a:spLocks noChangeShapeType="1"/>
              </p:cNvSpPr>
              <p:nvPr/>
            </p:nvSpPr>
            <p:spPr bwMode="auto">
              <a:xfrm>
                <a:off x="4793821" y="3162085"/>
                <a:ext cx="3508" cy="523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200" baseline="0"/>
              </a:p>
            </p:txBody>
          </p:sp>
          <p:sp>
            <p:nvSpPr>
              <p:cNvPr id="53" name="Line 9"/>
              <p:cNvSpPr>
                <a:spLocks noChangeShapeType="1"/>
              </p:cNvSpPr>
              <p:nvPr/>
            </p:nvSpPr>
            <p:spPr bwMode="auto">
              <a:xfrm rot="10800000" flipH="1" flipV="1">
                <a:off x="4357690" y="1999187"/>
                <a:ext cx="4672010" cy="1453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200"/>
              </a:p>
            </p:txBody>
          </p:sp>
          <p:sp>
            <p:nvSpPr>
              <p:cNvPr id="54" name="Rectangle 53"/>
              <p:cNvSpPr>
                <a:spLocks/>
              </p:cNvSpPr>
              <p:nvPr/>
            </p:nvSpPr>
            <p:spPr bwMode="auto">
              <a:xfrm>
                <a:off x="4324095" y="1549238"/>
                <a:ext cx="729367" cy="195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/>
              <a:p>
                <a:r>
                  <a:rPr lang="en-US" sz="1200" b="1" baseline="0" dirty="0" smtClean="0">
                    <a:solidFill>
                      <a:schemeClr val="tx1"/>
                    </a:solidFill>
                    <a:latin typeface="Helvetica Neue" charset="0"/>
                    <a:ea typeface="ＭＳ Ｐゴシック" charset="0"/>
                    <a:cs typeface="Helvetica Neue" charset="0"/>
                    <a:sym typeface="Helvetica Neue" charset="0"/>
                  </a:rPr>
                  <a:t>Ops Level</a:t>
                </a:r>
                <a:endParaRPr lang="en-US" sz="1200" b="1" baseline="0" dirty="0">
                  <a:solidFill>
                    <a:schemeClr val="tx1"/>
                  </a:solidFill>
                  <a:latin typeface="Helvetica Neue" charset="0"/>
                  <a:ea typeface="ＭＳ Ｐゴシック" charset="0"/>
                  <a:cs typeface="Helvetica Neue" charset="0"/>
                  <a:sym typeface="Helvetica Neue" charset="0"/>
                </a:endParaRPr>
              </a:p>
            </p:txBody>
          </p:sp>
          <p:sp>
            <p:nvSpPr>
              <p:cNvPr id="55" name="Rectangle 54"/>
              <p:cNvSpPr>
                <a:spLocks/>
              </p:cNvSpPr>
              <p:nvPr/>
            </p:nvSpPr>
            <p:spPr bwMode="auto">
              <a:xfrm>
                <a:off x="4379251" y="2586548"/>
                <a:ext cx="1142942" cy="195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/>
              <a:p>
                <a:r>
                  <a:rPr lang="en-US" sz="1200" b="1" baseline="0" dirty="0">
                    <a:solidFill>
                      <a:schemeClr val="tx1"/>
                    </a:solidFill>
                    <a:latin typeface="Helvetica Neue" charset="0"/>
                    <a:ea typeface="ＭＳ Ｐゴシック" charset="0"/>
                    <a:cs typeface="Helvetica Neue" charset="0"/>
                    <a:sym typeface="Helvetica Neue" charset="0"/>
                  </a:rPr>
                  <a:t>Under the hood</a:t>
                </a:r>
              </a:p>
            </p:txBody>
          </p:sp>
        </p:grpSp>
        <p:sp>
          <p:nvSpPr>
            <p:cNvPr id="9" name="Down Arrow 8"/>
            <p:cNvSpPr/>
            <p:nvPr/>
          </p:nvSpPr>
          <p:spPr bwMode="auto">
            <a:xfrm>
              <a:off x="7172325" y="2268670"/>
              <a:ext cx="228598" cy="612167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57" name="Down Arrow 56"/>
            <p:cNvSpPr/>
            <p:nvPr/>
          </p:nvSpPr>
          <p:spPr bwMode="auto">
            <a:xfrm>
              <a:off x="7034084" y="3413215"/>
              <a:ext cx="228600" cy="463348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58" name="Down Arrow 57"/>
            <p:cNvSpPr/>
            <p:nvPr/>
          </p:nvSpPr>
          <p:spPr bwMode="auto">
            <a:xfrm>
              <a:off x="7024977" y="4538237"/>
              <a:ext cx="228600" cy="463348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59" name="Down Arrow 58"/>
            <p:cNvSpPr/>
            <p:nvPr/>
          </p:nvSpPr>
          <p:spPr bwMode="auto">
            <a:xfrm rot="10800000">
              <a:off x="7400925" y="4531874"/>
              <a:ext cx="214313" cy="451775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60" name="Down Arrow 59"/>
            <p:cNvSpPr/>
            <p:nvPr/>
          </p:nvSpPr>
          <p:spPr bwMode="auto">
            <a:xfrm rot="10800000">
              <a:off x="7400924" y="3412544"/>
              <a:ext cx="214313" cy="482464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1" name="Frame 10"/>
            <p:cNvSpPr/>
            <p:nvPr/>
          </p:nvSpPr>
          <p:spPr bwMode="auto">
            <a:xfrm>
              <a:off x="5533710" y="2564750"/>
              <a:ext cx="3495990" cy="2254362"/>
            </a:xfrm>
            <a:prstGeom prst="frame">
              <a:avLst>
                <a:gd name="adj1" fmla="val 0"/>
              </a:avLst>
            </a:prstGeom>
            <a:noFill/>
            <a:ln w="0" cap="flat" cmpd="sng" algn="ctr"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6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64" name="Rectangle 63"/>
            <p:cNvSpPr>
              <a:spLocks/>
            </p:cNvSpPr>
            <p:nvPr/>
          </p:nvSpPr>
          <p:spPr bwMode="auto">
            <a:xfrm>
              <a:off x="5607657" y="2639686"/>
              <a:ext cx="776303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b">
              <a:spAutoFit/>
            </a:bodyPr>
            <a:lstStyle/>
            <a:p>
              <a:r>
                <a:rPr lang="en-US" sz="1200" b="1" baseline="0" dirty="0" smtClean="0">
                  <a:latin typeface="Helvetica Neue" charset="0"/>
                  <a:cs typeface="Helvetica Neue" charset="0"/>
                  <a:sym typeface="Helvetica Neue" charset="0"/>
                </a:rPr>
                <a:t>Controller:</a:t>
              </a:r>
              <a:endParaRPr lang="en-US" sz="1200" b="1" baseline="0" dirty="0">
                <a:solidFill>
                  <a:schemeClr val="tx1"/>
                </a:solidFill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 bwMode="auto">
          <a:xfrm>
            <a:off x="4272233" y="890465"/>
            <a:ext cx="0" cy="565321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162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0">
        <p:circle/>
      </p:transition>
    </mc:Choice>
    <mc:Fallback>
      <p:transition spd="slow" advTm="30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6982" y="85614"/>
            <a:ext cx="9240982" cy="685800"/>
          </a:xfrm>
        </p:spPr>
        <p:txBody>
          <a:bodyPr/>
          <a:lstStyle/>
          <a:p>
            <a:r>
              <a:rPr lang="en-US" altLang="zh-CN" dirty="0" err="1" smtClean="0"/>
              <a:t>WebIDE</a:t>
            </a:r>
            <a:r>
              <a:rPr lang="en-US" altLang="zh-CN" dirty="0" smtClean="0"/>
              <a:t>(</a:t>
            </a:r>
            <a:r>
              <a:rPr lang="en-US" altLang="zh-CN" sz="2800" dirty="0" smtClean="0"/>
              <a:t>Simple SDN </a:t>
            </a:r>
            <a:r>
              <a:rPr lang="en-US" sz="2800" dirty="0" smtClean="0"/>
              <a:t>programming environment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85714"/>
            <a:ext cx="7820026" cy="1014412"/>
          </a:xfrm>
        </p:spPr>
        <p:txBody>
          <a:bodyPr/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Web-based 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generation of projects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focuses only on key 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aspect(like policy)</a:t>
            </a: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4</a:t>
            </a:fld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28575" y="1634836"/>
            <a:ext cx="9172575" cy="5115737"/>
            <a:chOff x="-28575" y="0"/>
            <a:chExt cx="11752263" cy="6750573"/>
          </a:xfrm>
        </p:grpSpPr>
        <p:pic>
          <p:nvPicPr>
            <p:cNvPr id="8" name="图片 3" descr="Screen Shot 2016-11-03 at 11.31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575" y="0"/>
              <a:ext cx="10791605" cy="6750573"/>
            </a:xfrm>
            <a:prstGeom prst="rect">
              <a:avLst/>
            </a:prstGeom>
          </p:spPr>
        </p:pic>
        <p:sp>
          <p:nvSpPr>
            <p:cNvPr id="9" name="矩形 2"/>
            <p:cNvSpPr/>
            <p:nvPr/>
          </p:nvSpPr>
          <p:spPr>
            <a:xfrm>
              <a:off x="257175" y="257175"/>
              <a:ext cx="1978390" cy="3032661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5"/>
            <p:cNvSpPr/>
            <p:nvPr/>
          </p:nvSpPr>
          <p:spPr>
            <a:xfrm>
              <a:off x="2485069" y="571500"/>
              <a:ext cx="3749418" cy="4180833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6"/>
            <p:cNvSpPr/>
            <p:nvPr/>
          </p:nvSpPr>
          <p:spPr>
            <a:xfrm>
              <a:off x="6340475" y="571500"/>
              <a:ext cx="4170802" cy="4222988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7"/>
            <p:cNvSpPr/>
            <p:nvPr/>
          </p:nvSpPr>
          <p:spPr>
            <a:xfrm>
              <a:off x="2057400" y="4997450"/>
              <a:ext cx="8499204" cy="1735138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9"/>
            <p:cNvSpPr/>
            <p:nvPr/>
          </p:nvSpPr>
          <p:spPr>
            <a:xfrm>
              <a:off x="5195888" y="35670"/>
              <a:ext cx="1145166" cy="281830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4"/>
            <p:cNvSpPr txBox="1"/>
            <p:nvPr/>
          </p:nvSpPr>
          <p:spPr>
            <a:xfrm>
              <a:off x="35779" y="3369675"/>
              <a:ext cx="2184869" cy="923330"/>
            </a:xfrm>
            <a:prstGeom prst="rect">
              <a:avLst/>
            </a:prstGeom>
          </p:spPr>
          <p:txBody>
            <a:bodyPr rtlCol="0" anchor="t">
              <a:spAutoFit/>
            </a:bodyPr>
            <a:lstStyle/>
            <a:p>
              <a:pPr algn="ctr"/>
              <a:r>
                <a:rPr lang="x-none" altLang="x-none">
                  <a:solidFill>
                    <a:srgbClr val="FF0000"/>
                  </a:solidFill>
                </a:rPr>
                <a:t>SDN </a:t>
              </a:r>
              <a:r>
                <a:rPr lang="x-none" altLang="x-none" dirty="0">
                  <a:solidFill>
                    <a:srgbClr val="FF0000"/>
                  </a:solidFill>
                </a:rPr>
                <a:t>Controller Information Management</a:t>
              </a:r>
              <a:endParaRPr lang="zh-CN" altLang="x-none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2"/>
            <p:cNvSpPr txBox="1"/>
            <p:nvPr/>
          </p:nvSpPr>
          <p:spPr>
            <a:xfrm>
              <a:off x="6264275" y="34925"/>
              <a:ext cx="2795764" cy="369888"/>
            </a:xfrm>
            <a:prstGeom prst="rect">
              <a:avLst/>
            </a:prstGeom>
          </p:spPr>
          <p:txBody>
            <a:bodyPr rtlCol="0">
              <a:spAutoFit/>
            </a:bodyPr>
            <a:lstStyle/>
            <a:p>
              <a:pPr algn="ctr"/>
              <a:r>
                <a:rPr lang="x-none" altLang="x-none">
                  <a:solidFill>
                    <a:srgbClr val="FF0000"/>
                  </a:solidFill>
                </a:rPr>
                <a:t>O</a:t>
              </a:r>
              <a:r>
                <a:rPr lang="x-none" altLang="x-none" dirty="0">
                  <a:solidFill>
                    <a:srgbClr val="FF0000"/>
                  </a:solidFill>
                </a:rPr>
                <a:t>ne-click deployment</a:t>
              </a:r>
              <a:endParaRPr lang="zh-CN" altLang="x-none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0"/>
            <p:cNvSpPr txBox="1"/>
            <p:nvPr/>
          </p:nvSpPr>
          <p:spPr>
            <a:xfrm>
              <a:off x="2551719" y="3601703"/>
              <a:ext cx="2743200" cy="646331"/>
            </a:xfrm>
            <a:prstGeom prst="rect">
              <a:avLst/>
            </a:prstGeom>
          </p:spPr>
          <p:txBody>
            <a:bodyPr rtlCol="0" anchor="t">
              <a:spAutoFit/>
            </a:bodyPr>
            <a:lstStyle/>
            <a:p>
              <a:pPr algn="ctr"/>
              <a:r>
                <a:rPr lang="x-none" altLang="x-none">
                  <a:solidFill>
                    <a:srgbClr val="FF0000"/>
                  </a:solidFill>
                </a:rPr>
                <a:t>Write Maple </a:t>
              </a:r>
              <a:r>
                <a:rPr lang="x-none" altLang="x-none" dirty="0">
                  <a:solidFill>
                    <a:srgbClr val="FF0000"/>
                  </a:solidFill>
                </a:rPr>
                <a:t>program in web-based editor easily</a:t>
              </a:r>
            </a:p>
          </p:txBody>
        </p:sp>
        <p:sp>
          <p:nvSpPr>
            <p:cNvPr id="17" name="文本框 13"/>
            <p:cNvSpPr txBox="1"/>
            <p:nvPr/>
          </p:nvSpPr>
          <p:spPr>
            <a:xfrm>
              <a:off x="9423423" y="3200400"/>
              <a:ext cx="2300265" cy="923330"/>
            </a:xfrm>
            <a:prstGeom prst="rect">
              <a:avLst/>
            </a:prstGeom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 altLang="x-none" dirty="0">
                  <a:solidFill>
                    <a:srgbClr val="FF0000"/>
                  </a:solidFill>
                </a:rPr>
                <a:t>Web-based UI for real network operation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4532313" y="6115050"/>
              <a:ext cx="3944140" cy="369332"/>
            </a:xfrm>
            <a:prstGeom prst="rect">
              <a:avLst/>
            </a:prstGeom>
          </p:spPr>
          <p:txBody>
            <a:bodyPr rtlCol="0" anchor="t">
              <a:spAutoFit/>
            </a:bodyPr>
            <a:lstStyle/>
            <a:p>
              <a:pPr algn="ctr"/>
              <a:r>
                <a:rPr lang="x-none" altLang="x-none">
                  <a:solidFill>
                    <a:srgbClr val="FF0000"/>
                  </a:solidFill>
                </a:rPr>
                <a:t>Mininet based </a:t>
              </a:r>
              <a:r>
                <a:rPr lang="x-none" altLang="x-none" dirty="0">
                  <a:solidFill>
                    <a:srgbClr val="FF0000"/>
                  </a:solidFill>
                </a:rPr>
                <a:t>tools for network test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19" y="1580598"/>
            <a:ext cx="8581927" cy="5277402"/>
          </a:xfrm>
          <a:prstGeom prst="rect">
            <a:avLst/>
          </a:prstGeom>
        </p:spPr>
      </p:pic>
      <p:sp>
        <p:nvSpPr>
          <p:cNvPr id="20" name="Rounded Rectangular Callout 19"/>
          <p:cNvSpPr/>
          <p:nvPr/>
        </p:nvSpPr>
        <p:spPr bwMode="auto">
          <a:xfrm>
            <a:off x="6800850" y="1733956"/>
            <a:ext cx="2035911" cy="798403"/>
          </a:xfrm>
          <a:prstGeom prst="wedgeRoundRectCallout">
            <a:avLst>
              <a:gd name="adj1" fmla="val -78577"/>
              <a:gd name="adj2" fmla="val 7144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sz="2000" b="0" i="0" u="none" strike="noStrike" cap="none" normalizeH="0" baseline="-2500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Automatic</a:t>
            </a:r>
            <a:r>
              <a:rPr lang="en-US" sz="20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generate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visualized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trace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tree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43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5614"/>
            <a:ext cx="8819340" cy="685800"/>
          </a:xfrm>
        </p:spPr>
        <p:txBody>
          <a:bodyPr/>
          <a:lstStyle/>
          <a:p>
            <a:pPr lvl="0"/>
            <a:r>
              <a:rPr lang="en-US" altLang="zh-CN" dirty="0" smtClean="0">
                <a:solidFill>
                  <a:schemeClr val="bg1"/>
                </a:solidFill>
              </a:rPr>
              <a:t>Maple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sz="28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r>
              <a:rPr lang="en-US" sz="2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all-layer programming</a:t>
            </a:r>
            <a:r>
              <a:rPr lang="en-US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12" y="844289"/>
            <a:ext cx="8693927" cy="938578"/>
          </a:xfrm>
        </p:spPr>
        <p:txBody>
          <a:bodyPr/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completely south-bound agnostic, cross-layer (L2-L7) programming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sees (logically) each and every packet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Integrated access control supporting per-user or role based programming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5</a:t>
            </a:fld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8600" y="1751221"/>
            <a:ext cx="8752469" cy="4276078"/>
            <a:chOff x="2147888" y="1953272"/>
            <a:chExt cx="6996112" cy="4276078"/>
          </a:xfrm>
        </p:grpSpPr>
        <p:sp>
          <p:nvSpPr>
            <p:cNvPr id="5" name="Shape 138"/>
            <p:cNvSpPr/>
            <p:nvPr/>
          </p:nvSpPr>
          <p:spPr>
            <a:xfrm>
              <a:off x="2147888" y="1953272"/>
              <a:ext cx="6996112" cy="4240195"/>
            </a:xfrm>
            <a:prstGeom prst="rect">
              <a:avLst/>
            </a:prstGeom>
            <a:noFill/>
            <a:ln w="12700" cap="flat" cmpd="sng">
              <a:solidFill>
                <a:srgbClr val="6600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b" anchorCtr="0">
              <a:noAutofit/>
            </a:bodyPr>
            <a:lstStyle/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39"/>
            <p:cNvSpPr txBox="1"/>
            <p:nvPr/>
          </p:nvSpPr>
          <p:spPr>
            <a:xfrm>
              <a:off x="2296354" y="1953272"/>
              <a:ext cx="6511548" cy="427607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1. private static final String[] H12_TAP = { H1, "openflow:1:2", "openflow:2:1" }​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2. private static final String[] H12_ONE = { H1, "openflow:1:2", "openflow:2:3", "openflow:4:1" }​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3. private static final String[] H12_TWO = { H1, "openflow:1:3", "openflow:3:2", "openflow:4:1" } 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4.​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void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f(</a:t>
              </a:r>
              <a:r>
                <a:rPr lang="en-US" sz="1800" b="1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Packet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) {​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5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.    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int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srcIP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pkt.srcIP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;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int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dstIP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pkt.dstIP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6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.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String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flowId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computeFlowId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srcIP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,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dstIP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,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pkt.srcPort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,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pkt.dstPort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,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pkt.protocol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7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.    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if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srcIP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== H1 &amp;&amp;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dstIP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== H2 ) {​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8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.         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FlowMetadata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fm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getFlowMetadata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flowId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);  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9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.        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if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fm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== null ) { 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10.            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addRoute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H12_TAP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11.            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addRoute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H12_ONE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12.    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}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else if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isVideo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getUri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fm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) ) ) {​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13.            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addRoute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H12_TWO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14.    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}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else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addRoute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H12_ONE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15.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}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else if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srcIP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== H2 &amp;&amp;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dstIP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== H1 ) {​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16.    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…​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17.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}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else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addRoute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Route.drop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18.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}​</a:t>
              </a:r>
            </a:p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" name="Shape 140"/>
            <p:cNvSpPr/>
            <p:nvPr/>
          </p:nvSpPr>
          <p:spPr>
            <a:xfrm>
              <a:off x="7054064" y="2732845"/>
              <a:ext cx="1178489" cy="523841"/>
            </a:xfrm>
            <a:prstGeom prst="wedgeRectCallout">
              <a:avLst>
                <a:gd name="adj1" fmla="val -360711"/>
                <a:gd name="adj2" fmla="val -25188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sz="1800" b="1"/>
                <a:t>Per-packet</a:t>
              </a:r>
            </a:p>
            <a:p>
              <a:pPr lvl="0" algn="ctr">
                <a:spcBef>
                  <a:spcPts val="0"/>
                </a:spcBef>
                <a:buNone/>
              </a:pPr>
              <a:r>
                <a:rPr lang="en-US" sz="1800" b="1" dirty="0"/>
                <a:t>programming</a:t>
              </a:r>
            </a:p>
            <a:p>
              <a:pPr lvl="0" algn="ctr">
                <a:spcBef>
                  <a:spcPts val="0"/>
                </a:spcBef>
                <a:buNone/>
              </a:pPr>
              <a:r>
                <a:rPr lang="en-US" sz="1800" b="1" dirty="0"/>
                <a:t>model</a:t>
              </a:r>
            </a:p>
          </p:txBody>
        </p:sp>
        <p:sp>
          <p:nvSpPr>
            <p:cNvPr id="8" name="Shape 141"/>
            <p:cNvSpPr/>
            <p:nvPr/>
          </p:nvSpPr>
          <p:spPr>
            <a:xfrm>
              <a:off x="6128028" y="5151079"/>
              <a:ext cx="1332491" cy="588922"/>
            </a:xfrm>
            <a:prstGeom prst="wedgeRectCallout">
              <a:avLst>
                <a:gd name="adj1" fmla="val -175228"/>
                <a:gd name="adj2" fmla="val -63332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/>
                <a:t>South-band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/>
                <a:t>agnostic</a:t>
              </a:r>
            </a:p>
          </p:txBody>
        </p:sp>
        <p:sp>
          <p:nvSpPr>
            <p:cNvPr id="9" name="Shape 142"/>
            <p:cNvSpPr/>
            <p:nvPr/>
          </p:nvSpPr>
          <p:spPr>
            <a:xfrm>
              <a:off x="6515767" y="3924889"/>
              <a:ext cx="1076596" cy="588922"/>
            </a:xfrm>
            <a:prstGeom prst="wedgeRectCallout">
              <a:avLst>
                <a:gd name="adj1" fmla="val -232252"/>
                <a:gd name="adj2" fmla="val 6252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/>
                <a:t>Meta header to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 dirty="0"/>
                <a:t>control cross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 dirty="0"/>
                <a:t>layers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888790" y="5991416"/>
            <a:ext cx="7041760" cy="590839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Does not specify anything on flow tables!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50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6" presetClass="entr" presetSubtype="16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FAST(</a:t>
            </a:r>
            <a:r>
              <a:rPr lang="en-US" sz="2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automation function store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666" y="890588"/>
            <a:ext cx="8900334" cy="1056398"/>
          </a:xfrm>
        </p:spPr>
        <p:txBody>
          <a:bodyPr/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execution </a:t>
            </a:r>
            <a:r>
              <a:rPr lang="en-US" sz="20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MapleApp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dependency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tracking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cleanup, 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re-execution </a:t>
            </a:r>
            <a:r>
              <a:rPr lang="en-US" sz="20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MapleApp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(intent ++)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 generic network functions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6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6" name="Shape 197" descr="complexity-efficiency.png"/>
          <p:cNvPicPr preferRelativeResize="0"/>
          <p:nvPr/>
        </p:nvPicPr>
        <p:blipFill rotWithShape="1">
          <a:blip r:embed="rId3">
            <a:alphaModFix/>
          </a:blip>
          <a:srcRect t="367" b="367"/>
          <a:stretch/>
        </p:blipFill>
        <p:spPr>
          <a:xfrm>
            <a:off x="5271522" y="1062239"/>
            <a:ext cx="3680850" cy="5133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/>
          <p:cNvGrpSpPr/>
          <p:nvPr/>
        </p:nvGrpSpPr>
        <p:grpSpPr>
          <a:xfrm>
            <a:off x="128588" y="1904968"/>
            <a:ext cx="4641320" cy="4212669"/>
            <a:chOff x="4936067" y="-55005"/>
            <a:chExt cx="4641320" cy="4212669"/>
          </a:xfrm>
        </p:grpSpPr>
        <p:grpSp>
          <p:nvGrpSpPr>
            <p:cNvPr id="8" name="Group 7"/>
            <p:cNvGrpSpPr/>
            <p:nvPr/>
          </p:nvGrpSpPr>
          <p:grpSpPr>
            <a:xfrm>
              <a:off x="4936067" y="281543"/>
              <a:ext cx="4641320" cy="3876121"/>
              <a:chOff x="4936067" y="281543"/>
              <a:chExt cx="4641320" cy="3876121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4936068" y="685801"/>
                <a:ext cx="1571625" cy="742950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Maple</a:t>
                </a:r>
                <a:endParaRPr lang="en-US" b="1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596188" y="685801"/>
                <a:ext cx="1571625" cy="742950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Function Instance Store</a:t>
                </a:r>
                <a:endParaRPr lang="en-US" b="1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596188" y="1909763"/>
                <a:ext cx="1571625" cy="742950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Data Store</a:t>
                </a:r>
                <a:endParaRPr lang="en-US" b="1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596187" y="3138486"/>
                <a:ext cx="1571625" cy="742950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External Agents</a:t>
                </a:r>
                <a:endParaRPr lang="en-US" b="1" dirty="0"/>
              </a:p>
            </p:txBody>
          </p:sp>
          <p:sp>
            <p:nvSpPr>
              <p:cNvPr id="14" name="Cloud 13"/>
              <p:cNvSpPr/>
              <p:nvPr/>
            </p:nvSpPr>
            <p:spPr>
              <a:xfrm>
                <a:off x="4936067" y="2935480"/>
                <a:ext cx="1850495" cy="1222184"/>
              </a:xfrm>
              <a:prstGeom prst="cloud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smtClean="0">
                    <a:solidFill>
                      <a:schemeClr val="bg1"/>
                    </a:solidFill>
                  </a:rPr>
                  <a:t>Network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ight Arrow 14"/>
              <p:cNvSpPr/>
              <p:nvPr/>
            </p:nvSpPr>
            <p:spPr>
              <a:xfrm>
                <a:off x="6507693" y="840106"/>
                <a:ext cx="1088494" cy="217169"/>
              </a:xfrm>
              <a:prstGeom prst="rightArrow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ight Arrow 15"/>
              <p:cNvSpPr/>
              <p:nvPr/>
            </p:nvSpPr>
            <p:spPr>
              <a:xfrm flipV="1">
                <a:off x="6786563" y="3524251"/>
                <a:ext cx="809624" cy="176210"/>
              </a:xfrm>
              <a:prstGeom prst="rightArrow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ight Arrow 16"/>
              <p:cNvSpPr/>
              <p:nvPr/>
            </p:nvSpPr>
            <p:spPr>
              <a:xfrm rot="16200000">
                <a:off x="7917656" y="1569243"/>
                <a:ext cx="481012" cy="200025"/>
              </a:xfrm>
              <a:prstGeom prst="rightArrow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ight Arrow 17"/>
              <p:cNvSpPr/>
              <p:nvPr/>
            </p:nvSpPr>
            <p:spPr>
              <a:xfrm rot="16200000">
                <a:off x="7917657" y="2793204"/>
                <a:ext cx="481012" cy="200029"/>
              </a:xfrm>
              <a:prstGeom prst="rightArrow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ight Arrow 18"/>
              <p:cNvSpPr/>
              <p:nvPr/>
            </p:nvSpPr>
            <p:spPr>
              <a:xfrm rot="16200000">
                <a:off x="8345090" y="2792015"/>
                <a:ext cx="495302" cy="188117"/>
              </a:xfrm>
              <a:prstGeom prst="rightArrow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ight Arrow 19"/>
              <p:cNvSpPr/>
              <p:nvPr/>
            </p:nvSpPr>
            <p:spPr>
              <a:xfrm rot="5400000">
                <a:off x="8346281" y="1595434"/>
                <a:ext cx="481012" cy="200025"/>
              </a:xfrm>
              <a:prstGeom prst="rightArrow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ight Arrow 20"/>
              <p:cNvSpPr/>
              <p:nvPr/>
            </p:nvSpPr>
            <p:spPr>
              <a:xfrm rot="10800000">
                <a:off x="6507693" y="1077384"/>
                <a:ext cx="1088494" cy="217169"/>
              </a:xfrm>
              <a:prstGeom prst="rightArrow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756694" y="3327562"/>
                <a:ext cx="15504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smtClean="0"/>
                  <a:t>Data Read/Write</a:t>
                </a:r>
                <a:endParaRPr lang="en-US" sz="105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386638" y="1454940"/>
                <a:ext cx="6715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State update</a:t>
                </a:r>
                <a:endParaRPr lang="en-US" sz="12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786813" y="1454940"/>
                <a:ext cx="790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Listener sub</a:t>
                </a:r>
                <a:endParaRPr lang="en-US" sz="12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793831" y="2810927"/>
                <a:ext cx="15504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smtClean="0"/>
                  <a:t>Data Read/Write</a:t>
                </a:r>
                <a:endParaRPr lang="en-US" sz="105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498168" y="624613"/>
                <a:ext cx="15504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smtClean="0"/>
                  <a:t>Add/Remove</a:t>
                </a:r>
                <a:endParaRPr lang="en-US" sz="1050" dirty="0"/>
              </a:p>
            </p:txBody>
          </p:sp>
          <p:cxnSp>
            <p:nvCxnSpPr>
              <p:cNvPr id="27" name="Elbow Connector 26"/>
              <p:cNvCxnSpPr/>
              <p:nvPr/>
            </p:nvCxnSpPr>
            <p:spPr>
              <a:xfrm rot="5400000">
                <a:off x="6983063" y="478215"/>
                <a:ext cx="2782290" cy="2406359"/>
              </a:xfrm>
              <a:prstGeom prst="bentConnector3">
                <a:avLst>
                  <a:gd name="adj1" fmla="val 1729"/>
                </a:avLst>
              </a:prstGeom>
              <a:ln w="28575">
                <a:solidFill>
                  <a:srgbClr val="00B05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/>
              <p:cNvCxnSpPr/>
              <p:nvPr/>
            </p:nvCxnSpPr>
            <p:spPr>
              <a:xfrm rot="5400000" flipH="1" flipV="1">
                <a:off x="7024242" y="428329"/>
                <a:ext cx="2699930" cy="2406357"/>
              </a:xfrm>
              <a:prstGeom prst="bentConnector3">
                <a:avLst>
                  <a:gd name="adj1" fmla="val -1859"/>
                </a:avLst>
              </a:prstGeom>
              <a:ln w="28575">
                <a:solidFill>
                  <a:srgbClr val="00B05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7837083" y="-55005"/>
              <a:ext cx="165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FAST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734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DEMO(</a:t>
            </a: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Realizing Super </a:t>
            </a:r>
            <a:r>
              <a:rPr lang="en-US" sz="2000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SDN </a:t>
            </a: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Programming using </a:t>
            </a:r>
            <a:r>
              <a:rPr lang="en-US" sz="2000" dirty="0" err="1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OpenFlow</a:t>
            </a:r>
            <a:r>
              <a:rPr lang="en-US" sz="2000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&amp; Bro</a:t>
            </a:r>
            <a:r>
              <a:rPr lang="en-US" altLang="zh-CN" sz="4000" dirty="0" smtClean="0"/>
              <a:t>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Shape 148"/>
          <p:cNvSpPr/>
          <p:nvPr/>
        </p:nvSpPr>
        <p:spPr>
          <a:xfrm>
            <a:off x="1375631" y="2786857"/>
            <a:ext cx="589200" cy="5397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/>
              <a:t>S1</a:t>
            </a:r>
          </a:p>
        </p:txBody>
      </p:sp>
      <p:sp>
        <p:nvSpPr>
          <p:cNvPr id="6" name="Shape 149"/>
          <p:cNvSpPr/>
          <p:nvPr/>
        </p:nvSpPr>
        <p:spPr>
          <a:xfrm>
            <a:off x="2428297" y="3326570"/>
            <a:ext cx="589200" cy="5397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/>
              <a:t>S3</a:t>
            </a:r>
          </a:p>
        </p:txBody>
      </p:sp>
      <p:sp>
        <p:nvSpPr>
          <p:cNvPr id="7" name="Shape 150"/>
          <p:cNvSpPr/>
          <p:nvPr/>
        </p:nvSpPr>
        <p:spPr>
          <a:xfrm>
            <a:off x="2428297" y="2247134"/>
            <a:ext cx="589200" cy="5397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dirty="0"/>
              <a:t>S2</a:t>
            </a:r>
          </a:p>
        </p:txBody>
      </p:sp>
      <p:sp>
        <p:nvSpPr>
          <p:cNvPr id="8" name="Shape 151"/>
          <p:cNvSpPr/>
          <p:nvPr/>
        </p:nvSpPr>
        <p:spPr>
          <a:xfrm>
            <a:off x="3480984" y="2786857"/>
            <a:ext cx="589200" cy="5397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/>
              <a:t>S4</a:t>
            </a:r>
          </a:p>
        </p:txBody>
      </p:sp>
      <p:cxnSp>
        <p:nvCxnSpPr>
          <p:cNvPr id="9" name="Shape 152"/>
          <p:cNvCxnSpPr/>
          <p:nvPr/>
        </p:nvCxnSpPr>
        <p:spPr>
          <a:xfrm rot="10800000" flipH="1">
            <a:off x="1878544" y="2532234"/>
            <a:ext cx="549900" cy="3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" name="Shape 153"/>
          <p:cNvCxnSpPr/>
          <p:nvPr/>
        </p:nvCxnSpPr>
        <p:spPr>
          <a:xfrm>
            <a:off x="3017497" y="2532224"/>
            <a:ext cx="549899" cy="3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54"/>
          <p:cNvCxnSpPr/>
          <p:nvPr/>
        </p:nvCxnSpPr>
        <p:spPr>
          <a:xfrm>
            <a:off x="1878544" y="3262760"/>
            <a:ext cx="549900" cy="3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155"/>
          <p:cNvCxnSpPr/>
          <p:nvPr/>
        </p:nvCxnSpPr>
        <p:spPr>
          <a:xfrm rot="10800000" flipH="1">
            <a:off x="3017497" y="3262760"/>
            <a:ext cx="549899" cy="3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56"/>
          <p:cNvSpPr/>
          <p:nvPr/>
        </p:nvSpPr>
        <p:spPr>
          <a:xfrm>
            <a:off x="7631" y="2436824"/>
            <a:ext cx="888600" cy="5397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Client1</a:t>
            </a:r>
          </a:p>
        </p:txBody>
      </p:sp>
      <p:sp>
        <p:nvSpPr>
          <p:cNvPr id="14" name="Shape 157"/>
          <p:cNvSpPr/>
          <p:nvPr/>
        </p:nvSpPr>
        <p:spPr>
          <a:xfrm>
            <a:off x="4385106" y="2802099"/>
            <a:ext cx="888600" cy="5397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Server</a:t>
            </a:r>
          </a:p>
        </p:txBody>
      </p:sp>
      <p:sp>
        <p:nvSpPr>
          <p:cNvPr id="15" name="Shape 158"/>
          <p:cNvSpPr/>
          <p:nvPr/>
        </p:nvSpPr>
        <p:spPr>
          <a:xfrm>
            <a:off x="1338681" y="1924511"/>
            <a:ext cx="589200" cy="5397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Bro</a:t>
            </a:r>
          </a:p>
        </p:txBody>
      </p:sp>
      <p:sp>
        <p:nvSpPr>
          <p:cNvPr id="16" name="Shape 159"/>
          <p:cNvSpPr/>
          <p:nvPr/>
        </p:nvSpPr>
        <p:spPr>
          <a:xfrm>
            <a:off x="2445743" y="1350499"/>
            <a:ext cx="1078200" cy="5397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Controller</a:t>
            </a:r>
          </a:p>
        </p:txBody>
      </p:sp>
      <p:cxnSp>
        <p:nvCxnSpPr>
          <p:cNvPr id="17" name="Shape 160"/>
          <p:cNvCxnSpPr/>
          <p:nvPr/>
        </p:nvCxnSpPr>
        <p:spPr>
          <a:xfrm>
            <a:off x="1927881" y="2194361"/>
            <a:ext cx="586800" cy="14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161"/>
          <p:cNvCxnSpPr/>
          <p:nvPr/>
        </p:nvCxnSpPr>
        <p:spPr>
          <a:xfrm>
            <a:off x="896231" y="2706674"/>
            <a:ext cx="479400" cy="36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" name="Shape 162"/>
          <p:cNvCxnSpPr/>
          <p:nvPr/>
        </p:nvCxnSpPr>
        <p:spPr>
          <a:xfrm>
            <a:off x="4070184" y="3071947"/>
            <a:ext cx="31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" name="Shape 163"/>
          <p:cNvCxnSpPr/>
          <p:nvPr/>
        </p:nvCxnSpPr>
        <p:spPr>
          <a:xfrm flipH="1">
            <a:off x="1670243" y="1890199"/>
            <a:ext cx="1314600" cy="9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1" name="Shape 164"/>
          <p:cNvCxnSpPr/>
          <p:nvPr/>
        </p:nvCxnSpPr>
        <p:spPr>
          <a:xfrm flipH="1">
            <a:off x="2722943" y="1890199"/>
            <a:ext cx="261900" cy="37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2" name="Shape 165"/>
          <p:cNvCxnSpPr/>
          <p:nvPr/>
        </p:nvCxnSpPr>
        <p:spPr>
          <a:xfrm flipH="1">
            <a:off x="2722943" y="1890199"/>
            <a:ext cx="261900" cy="145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3" name="Shape 166"/>
          <p:cNvCxnSpPr/>
          <p:nvPr/>
        </p:nvCxnSpPr>
        <p:spPr>
          <a:xfrm>
            <a:off x="2984843" y="1890199"/>
            <a:ext cx="790800" cy="9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27" name="Shape 170"/>
          <p:cNvSpPr/>
          <p:nvPr/>
        </p:nvSpPr>
        <p:spPr>
          <a:xfrm>
            <a:off x="23556" y="3341799"/>
            <a:ext cx="888600" cy="5397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Client2</a:t>
            </a:r>
          </a:p>
        </p:txBody>
      </p:sp>
      <p:cxnSp>
        <p:nvCxnSpPr>
          <p:cNvPr id="28" name="Shape 171"/>
          <p:cNvCxnSpPr/>
          <p:nvPr/>
        </p:nvCxnSpPr>
        <p:spPr>
          <a:xfrm rot="10800000" flipH="1">
            <a:off x="912156" y="3071949"/>
            <a:ext cx="463500" cy="53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1" name="Shape 174"/>
          <p:cNvSpPr/>
          <p:nvPr/>
        </p:nvSpPr>
        <p:spPr>
          <a:xfrm>
            <a:off x="4299443" y="975524"/>
            <a:ext cx="1318726" cy="460800"/>
          </a:xfrm>
          <a:prstGeom prst="snip1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/>
              <a:t>MapleApp.java</a:t>
            </a:r>
          </a:p>
        </p:txBody>
      </p:sp>
      <p:sp>
        <p:nvSpPr>
          <p:cNvPr id="32" name="Shape 175"/>
          <p:cNvSpPr/>
          <p:nvPr/>
        </p:nvSpPr>
        <p:spPr>
          <a:xfrm>
            <a:off x="346331" y="975524"/>
            <a:ext cx="888600" cy="460800"/>
          </a:xfrm>
          <a:prstGeom prst="snip1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 err="1"/>
              <a:t>http.bro</a:t>
            </a:r>
            <a:endParaRPr lang="en-US" sz="2000" dirty="0"/>
          </a:p>
        </p:txBody>
      </p:sp>
      <p:sp>
        <p:nvSpPr>
          <p:cNvPr id="33" name="Shape 176"/>
          <p:cNvSpPr/>
          <p:nvPr/>
        </p:nvSpPr>
        <p:spPr>
          <a:xfrm rot="5400000">
            <a:off x="626881" y="1512662"/>
            <a:ext cx="689999" cy="659700"/>
          </a:xfrm>
          <a:prstGeom prst="bentUpArrow">
            <a:avLst>
              <a:gd name="adj1" fmla="val 17909"/>
              <a:gd name="adj2" fmla="val 33535"/>
              <a:gd name="adj3" fmla="val 48484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34" name="Shape 177"/>
          <p:cNvSpPr/>
          <p:nvPr/>
        </p:nvSpPr>
        <p:spPr>
          <a:xfrm rot="-5398059" flipH="1">
            <a:off x="4136761" y="1057723"/>
            <a:ext cx="531300" cy="1403400"/>
          </a:xfrm>
          <a:prstGeom prst="bentUpArrow">
            <a:avLst>
              <a:gd name="adj1" fmla="val 19959"/>
              <a:gd name="adj2" fmla="val 34620"/>
              <a:gd name="adj3" fmla="val 48674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35" name="Shape 178"/>
          <p:cNvPicPr preferRelativeResize="0"/>
          <p:nvPr/>
        </p:nvPicPr>
        <p:blipFill rotWithShape="1">
          <a:blip r:embed="rId3">
            <a:alphaModFix/>
          </a:blip>
          <a:srcRect l="24643" t="19408" r="26528" b="33287"/>
          <a:stretch/>
        </p:blipFill>
        <p:spPr>
          <a:xfrm>
            <a:off x="98125" y="4523834"/>
            <a:ext cx="2699373" cy="1634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179"/>
          <p:cNvPicPr preferRelativeResize="0"/>
          <p:nvPr/>
        </p:nvPicPr>
        <p:blipFill rotWithShape="1">
          <a:blip r:embed="rId4">
            <a:alphaModFix/>
          </a:blip>
          <a:srcRect l="27450" t="20917" r="25673" b="35620"/>
          <a:stretch/>
        </p:blipFill>
        <p:spPr>
          <a:xfrm>
            <a:off x="2810364" y="4504789"/>
            <a:ext cx="2663098" cy="165352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180"/>
          <p:cNvSpPr/>
          <p:nvPr/>
        </p:nvSpPr>
        <p:spPr>
          <a:xfrm>
            <a:off x="1547331" y="1355961"/>
            <a:ext cx="721800" cy="460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38" name="Shape 181"/>
          <p:cNvPicPr preferRelativeResize="0"/>
          <p:nvPr/>
        </p:nvPicPr>
        <p:blipFill rotWithShape="1">
          <a:blip r:embed="rId5">
            <a:alphaModFix/>
          </a:blip>
          <a:srcRect l="25716" t="19417" r="29698" b="43225"/>
          <a:stretch/>
        </p:blipFill>
        <p:spPr>
          <a:xfrm>
            <a:off x="0" y="4523823"/>
            <a:ext cx="2933688" cy="1521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49" y="3983222"/>
            <a:ext cx="5238457" cy="280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1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0364" y="4558236"/>
            <a:ext cx="2559626" cy="165959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Rectangle 42"/>
          <p:cNvSpPr/>
          <p:nvPr/>
        </p:nvSpPr>
        <p:spPr>
          <a:xfrm>
            <a:off x="1301731" y="5904793"/>
            <a:ext cx="6670161" cy="590839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Achieve the Expected Results!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Frame 53"/>
          <p:cNvSpPr/>
          <p:nvPr/>
        </p:nvSpPr>
        <p:spPr bwMode="auto">
          <a:xfrm>
            <a:off x="5693461" y="975524"/>
            <a:ext cx="3336239" cy="4684989"/>
          </a:xfrm>
          <a:prstGeom prst="frame">
            <a:avLst>
              <a:gd name="adj1" fmla="val 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693461" y="972822"/>
            <a:ext cx="33362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baseline="0" dirty="0"/>
              <a:t>Step of Demo</a:t>
            </a:r>
            <a:r>
              <a:rPr lang="en-US" sz="1600" baseline="0" dirty="0"/>
              <a:t>: ( Firstly, Start a HTTP server at the Server)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756380" y="1557597"/>
            <a:ext cx="3273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 dirty="0"/>
              <a:t>1.User writes &amp; deploys </a:t>
            </a:r>
            <a:r>
              <a:rPr lang="en-US" sz="1400" b="1" baseline="0" dirty="0" err="1"/>
              <a:t>MapleApp</a:t>
            </a:r>
            <a:r>
              <a:rPr lang="en-US" sz="1400" b="1" baseline="0" dirty="0"/>
              <a:t> and Bro program in </a:t>
            </a:r>
            <a:r>
              <a:rPr lang="en-US" sz="1400" b="1" baseline="0" dirty="0" err="1"/>
              <a:t>WebIDE</a:t>
            </a:r>
            <a:r>
              <a:rPr lang="en-US" sz="1400" baseline="0" dirty="0"/>
              <a:t>.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819299" y="2056378"/>
            <a:ext cx="3273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Set default datapath:S1-&gt;S2-&gt;S4, Make Bro to get http </a:t>
            </a:r>
            <a:r>
              <a:rPr lang="en-US" sz="140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information</a:t>
            </a:r>
            <a:endParaRPr lang="en-US" sz="1400" baseline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736914" y="2581597"/>
            <a:ext cx="329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 dirty="0" smtClean="0"/>
              <a:t>2.Client1 </a:t>
            </a:r>
            <a:r>
              <a:rPr lang="en-US" sz="1400" b="1" baseline="0" dirty="0"/>
              <a:t>sends a request for a text type file at the Server.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988002" y="3111488"/>
            <a:ext cx="2360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baseline="0">
                <a:solidFill>
                  <a:schemeClr val="tx2">
                    <a:lumMod val="60000"/>
                    <a:lumOff val="40000"/>
                  </a:schemeClr>
                </a:solidFill>
              </a:rPr>
              <a:t>Build link on: S1-&gt;S2-&gt;S4</a:t>
            </a:r>
            <a:r>
              <a:rPr lang="en-US" sz="1400" baseline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en-US" sz="1400" baseline="0"/>
          </a:p>
        </p:txBody>
      </p:sp>
      <p:sp>
        <p:nvSpPr>
          <p:cNvPr id="61" name="TextBox 60"/>
          <p:cNvSpPr txBox="1"/>
          <p:nvPr/>
        </p:nvSpPr>
        <p:spPr>
          <a:xfrm>
            <a:off x="5819299" y="3419265"/>
            <a:ext cx="3000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 dirty="0" smtClean="0"/>
              <a:t>3.Client2 </a:t>
            </a:r>
            <a:r>
              <a:rPr lang="en-US" sz="1400" b="1" baseline="0" dirty="0"/>
              <a:t>sends a request for an mp4 type file at the Server.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911028" y="4021281"/>
            <a:ext cx="29011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When user want to get different type files,  Bro can got L7 info and send to controller. FAST can trace data dependence and re-execute. Maple and get new path to send different file.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45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spd="slow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7" presetClass="emph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000"/>
                            </p:stCondLst>
                            <p:childTnLst>
                              <p:par>
                                <p:cTn id="57" presetID="5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61" presetID="7" presetClass="emph" presetSubtype="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4500"/>
                            </p:stCondLst>
                            <p:childTnLst>
                              <p:par>
                                <p:cTn id="74" presetID="2" presetClass="entr" presetSubtype="4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0"/>
                            </p:stCondLst>
                            <p:childTnLst>
                              <p:par>
                                <p:cTn id="83" presetID="16" presetClass="exit" presetSubtype="21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5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6000"/>
                            </p:stCondLst>
                            <p:childTnLst>
                              <p:par>
                                <p:cTn id="95" presetID="7" presetClass="emph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1000"/>
                            </p:stCondLst>
                            <p:childTnLst>
                              <p:par>
                                <p:cTn id="111" presetID="2" presetClass="entr" presetSubtype="4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6500"/>
                            </p:stCondLst>
                            <p:childTnLst>
                              <p:par>
                                <p:cTn id="11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2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8500"/>
                            </p:stCondLst>
                            <p:childTnLst>
                              <p:par>
                                <p:cTn id="129" presetID="7" presetClass="emph" presetSubtype="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5500"/>
                            </p:stCondLst>
                            <p:childTnLst>
                              <p:par>
                                <p:cTn id="142" presetID="7" presetClass="emph" presetSubtype="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2500"/>
                            </p:stCondLst>
                            <p:childTnLst>
                              <p:par>
                                <p:cTn id="155" presetID="2" presetClass="entr" presetSubtype="4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66000"/>
                            </p:stCondLst>
                            <p:childTnLst>
                              <p:par>
                                <p:cTn id="164" presetID="12" presetClass="exit" presetSubtype="4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1500"/>
                            </p:stCondLst>
                            <p:childTnLst>
                              <p:par>
                                <p:cTn id="173" presetID="2" presetClass="entr" presetSubtype="4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82000"/>
                            </p:stCondLst>
                            <p:childTnLst>
                              <p:par>
                                <p:cTn id="178" presetID="2" presetClass="entr" presetSubtype="4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7" grpId="0" animBg="1"/>
      <p:bldP spid="37" grpId="1" animBg="1"/>
      <p:bldP spid="43" grpId="0" animBg="1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8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Shape 96"/>
          <p:cNvSpPr txBox="1">
            <a:spLocks/>
          </p:cNvSpPr>
          <p:nvPr/>
        </p:nvSpPr>
        <p:spPr bwMode="auto">
          <a:xfrm>
            <a:off x="442912" y="832590"/>
            <a:ext cx="8701088" cy="4492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kern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Powerful state of the art, generic tools to substantially simplify SDN programming</a:t>
            </a:r>
            <a:endParaRPr lang="en-US" sz="1800" kern="0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99"/>
          <p:cNvSpPr/>
          <p:nvPr/>
        </p:nvSpPr>
        <p:spPr>
          <a:xfrm>
            <a:off x="3809750" y="3157008"/>
            <a:ext cx="1229517" cy="485775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02"/>
          <p:cNvSpPr/>
          <p:nvPr/>
        </p:nvSpPr>
        <p:spPr>
          <a:xfrm>
            <a:off x="3867175" y="4483742"/>
            <a:ext cx="1193798" cy="484187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06"/>
          <p:cNvSpPr/>
          <p:nvPr/>
        </p:nvSpPr>
        <p:spPr>
          <a:xfrm>
            <a:off x="3824526" y="1920118"/>
            <a:ext cx="1214741" cy="485775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Frame 19"/>
          <p:cNvSpPr/>
          <p:nvPr/>
        </p:nvSpPr>
        <p:spPr bwMode="auto">
          <a:xfrm>
            <a:off x="1" y="1585217"/>
            <a:ext cx="3771900" cy="3786883"/>
          </a:xfrm>
          <a:prstGeom prst="frame">
            <a:avLst>
              <a:gd name="adj1" fmla="val 2393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1" name="Shape 97"/>
          <p:cNvSpPr/>
          <p:nvPr/>
        </p:nvSpPr>
        <p:spPr>
          <a:xfrm>
            <a:off x="242637" y="2837323"/>
            <a:ext cx="3372101" cy="920928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Low-level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complex, limited (L2-L4)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OpenFlow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rule programming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can define only at flow level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access control allowing only hosts partition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101"/>
          <p:cNvSpPr/>
          <p:nvPr/>
        </p:nvSpPr>
        <p:spPr>
          <a:xfrm>
            <a:off x="256873" y="4206356"/>
            <a:ext cx="3357865" cy="851419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Complex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manual tracking of execution dependency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Manual cleanup, re-execute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Designed directly on raw data store</a:t>
            </a:r>
          </a:p>
        </p:txBody>
      </p:sp>
      <p:sp>
        <p:nvSpPr>
          <p:cNvPr id="23" name="Shape 104"/>
          <p:cNvSpPr/>
          <p:nvPr/>
        </p:nvSpPr>
        <p:spPr>
          <a:xfrm>
            <a:off x="256874" y="1976813"/>
            <a:ext cx="3050076" cy="372386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Complex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manual maven programming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22306" y="1046588"/>
            <a:ext cx="1319212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Before</a:t>
            </a:r>
            <a:endParaRPr lang="en-US" dirty="0"/>
          </a:p>
        </p:txBody>
      </p:sp>
      <p:sp>
        <p:nvSpPr>
          <p:cNvPr id="25" name="Frame 24"/>
          <p:cNvSpPr/>
          <p:nvPr/>
        </p:nvSpPr>
        <p:spPr bwMode="auto">
          <a:xfrm>
            <a:off x="5091892" y="1585217"/>
            <a:ext cx="4052108" cy="3786883"/>
          </a:xfrm>
          <a:prstGeom prst="frame">
            <a:avLst>
              <a:gd name="adj1" fmla="val 25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6" name="Shape 98"/>
          <p:cNvSpPr/>
          <p:nvPr/>
        </p:nvSpPr>
        <p:spPr>
          <a:xfrm>
            <a:off x="5229225" y="2880522"/>
            <a:ext cx="3785396" cy="1021804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High-level, completely </a:t>
            </a:r>
            <a:r>
              <a:rPr lang="en-US" sz="1600" b="0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south-bound agnostic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cross-layer (</a:t>
            </a:r>
            <a:r>
              <a:rPr lang="en-US" sz="1600" b="1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L2-L7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programming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sees (logically) each and </a:t>
            </a:r>
            <a:r>
              <a:rPr lang="en-US" sz="1600" b="0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every packet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Integrated </a:t>
            </a:r>
            <a:r>
              <a:rPr lang="en-US" sz="1600" b="0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access control 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supporting per-user or role based programming</a:t>
            </a: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100"/>
          <p:cNvSpPr/>
          <p:nvPr/>
        </p:nvSpPr>
        <p:spPr>
          <a:xfrm>
            <a:off x="5229225" y="4393898"/>
            <a:ext cx="3785396" cy="663877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execution </a:t>
            </a:r>
            <a:r>
              <a:rPr lang="en-US" sz="16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dependency tracking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cleanup, </a:t>
            </a:r>
            <a:r>
              <a:rPr lang="en-US" sz="16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re-execution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(intent ++)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 generic network functions</a:t>
            </a:r>
          </a:p>
        </p:txBody>
      </p:sp>
      <p:sp>
        <p:nvSpPr>
          <p:cNvPr id="28" name="Shape 105"/>
          <p:cNvSpPr/>
          <p:nvPr/>
        </p:nvSpPr>
        <p:spPr>
          <a:xfrm>
            <a:off x="5229225" y="1895262"/>
            <a:ext cx="3785395" cy="453936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Web-based </a:t>
            </a:r>
            <a:r>
              <a:rPr lang="en-US" sz="16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automatic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generation of projects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focuses only on </a:t>
            </a: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policy</a:t>
            </a:r>
            <a:r>
              <a:rPr lang="en-US" sz="16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decision.</a:t>
            </a:r>
            <a:endParaRPr lang="en-U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35689" y="1019541"/>
            <a:ext cx="99536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Now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249" y="1626495"/>
            <a:ext cx="3075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Manual</a:t>
            </a:r>
            <a:r>
              <a:rPr lang="zh-CN" alt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endParaRPr lang="en-US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5884" y="2270142"/>
            <a:ext cx="3581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 level, limited programming model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2637" y="3758251"/>
            <a:ext cx="16450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altLang="zh-C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 data store</a:t>
            </a:r>
          </a:p>
        </p:txBody>
      </p:sp>
      <p:sp>
        <p:nvSpPr>
          <p:cNvPr id="9" name="Rectangle 8"/>
          <p:cNvSpPr/>
          <p:nvPr/>
        </p:nvSpPr>
        <p:spPr>
          <a:xfrm>
            <a:off x="5245052" y="1563147"/>
            <a:ext cx="955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b="1" dirty="0" err="1" smtClean="0">
                <a:latin typeface="Arial"/>
                <a:ea typeface="Arial"/>
                <a:cs typeface="Arial"/>
                <a:sym typeface="Arial"/>
              </a:rPr>
              <a:t>WebIDE</a:t>
            </a:r>
            <a:endParaRPr lang="en-US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45052" y="250854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b="1" dirty="0" smtClean="0">
                <a:latin typeface="Arial"/>
                <a:ea typeface="Arial"/>
                <a:cs typeface="Arial"/>
                <a:sym typeface="Arial"/>
              </a:rPr>
              <a:t>Maple</a:t>
            </a:r>
            <a:endParaRPr lang="en-US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29225" y="4023857"/>
            <a:ext cx="707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b="1" dirty="0" smtClean="0">
                <a:latin typeface="Arial"/>
                <a:ea typeface="Arial"/>
                <a:cs typeface="Arial"/>
                <a:sym typeface="Arial"/>
              </a:rPr>
              <a:t>FAST</a:t>
            </a:r>
            <a:endParaRPr lang="en-US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142875" y="5808888"/>
            <a:ext cx="9157495" cy="590839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It’s really Super </a:t>
            </a:r>
            <a:r>
              <a:rPr lang="en-US" altLang="zh-CN" sz="2800" baseline="0" dirty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H</a:t>
            </a: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igh-level SDN Programming!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19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0"/>
    </mc:Choice>
    <mc:Fallback>
      <p:transition spd="slow" advTm="5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3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8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8500"/>
                            </p:stCondLst>
                            <p:childTnLst>
                              <p:par>
                                <p:cTn id="74" presetID="2" presetClass="entr" presetSubtype="4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5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3" grpId="0"/>
      <p:bldP spid="6" grpId="0"/>
      <p:bldP spid="7" grpId="0"/>
      <p:bldP spid="9" grpId="0"/>
      <p:bldP spid="10" grpId="0"/>
      <p:bldP spid="12" grpId="0"/>
      <p:bldP spid="3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>
                <a:latin typeface="Georgia" charset="0"/>
                <a:ea typeface="ＭＳ Ｐゴシック" charset="0"/>
                <a:cs typeface="ＭＳ Ｐゴシック" charset="0"/>
              </a:rPr>
              <a:t>Thank You</a:t>
            </a:r>
            <a:endParaRPr lang="en-US" dirty="0"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F64BDA-7C03-0348-A74F-EE75429B1384}" type="slidenum">
              <a:rPr lang="en-US" smtClean="0"/>
              <a:pPr>
                <a:defRPr/>
              </a:pPr>
              <a:t>9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414"/>
            <a:ext cx="9144000" cy="60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dimacs-2011-12-08-template.pot</Template>
  <TotalTime>15321</TotalTime>
  <Words>733</Words>
  <Application>Microsoft Macintosh PowerPoint</Application>
  <PresentationFormat>On-screen Show (4:3)</PresentationFormat>
  <Paragraphs>166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Calibri</vt:lpstr>
      <vt:lpstr>Georgia</vt:lpstr>
      <vt:lpstr>Helvetica</vt:lpstr>
      <vt:lpstr>Helvetica Neue</vt:lpstr>
      <vt:lpstr>Helvetica Neue Light</vt:lpstr>
      <vt:lpstr>ＭＳ Ｐゴシック</vt:lpstr>
      <vt:lpstr>Verdana</vt:lpstr>
      <vt:lpstr>宋体</vt:lpstr>
      <vt:lpstr>Arial</vt:lpstr>
      <vt:lpstr>Blank Presentation</vt:lpstr>
      <vt:lpstr>Toward Super High-Level SDN Programming</vt:lpstr>
      <vt:lpstr>Challenges</vt:lpstr>
      <vt:lpstr>Our Solution(New SDN Programming Tools)</vt:lpstr>
      <vt:lpstr>WebIDE(Simple SDN programming environment)</vt:lpstr>
      <vt:lpstr>Maple(high-level, all-layer programming)</vt:lpstr>
      <vt:lpstr>FAST(automation function store)</vt:lpstr>
      <vt:lpstr>DEMO(Realizing Super SDN Programming using OpenFlow &amp; Bro)</vt:lpstr>
      <vt:lpstr>Summary</vt:lpstr>
      <vt:lpstr>Thank You</vt:lpstr>
    </vt:vector>
  </TitlesOfParts>
  <Manager/>
  <Company>Yale University</Company>
  <LinksUpToDate>false</LinksUpToDate>
  <SharedDoc>false</SharedDoc>
  <HyperlinkBase/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Yale FBO Communications</dc:title>
  <dc:subject/>
  <dc:creator>Patrick J. Lynch</dc:creator>
  <cp:keywords/>
  <dc:description/>
  <cp:lastModifiedBy>Microsoft Office User</cp:lastModifiedBy>
  <cp:revision>1212</cp:revision>
  <cp:lastPrinted>2011-12-21T04:26:34Z</cp:lastPrinted>
  <dcterms:modified xsi:type="dcterms:W3CDTF">2016-11-14T01:28:55Z</dcterms:modified>
  <cp:category/>
</cp:coreProperties>
</file>